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84" r:id="rId2"/>
    <p:sldId id="256" r:id="rId3"/>
    <p:sldId id="281" r:id="rId4"/>
    <p:sldId id="277" r:id="rId5"/>
    <p:sldId id="280" r:id="rId6"/>
    <p:sldId id="257" r:id="rId7"/>
    <p:sldId id="258" r:id="rId8"/>
    <p:sldId id="282" r:id="rId9"/>
    <p:sldId id="271" r:id="rId10"/>
    <p:sldId id="270" r:id="rId11"/>
    <p:sldId id="269" r:id="rId12"/>
    <p:sldId id="266" r:id="rId13"/>
    <p:sldId id="268" r:id="rId14"/>
    <p:sldId id="267" r:id="rId15"/>
    <p:sldId id="261" r:id="rId16"/>
    <p:sldId id="262" r:id="rId17"/>
    <p:sldId id="263" r:id="rId18"/>
    <p:sldId id="260" r:id="rId19"/>
    <p:sldId id="272" r:id="rId20"/>
    <p:sldId id="273" r:id="rId21"/>
    <p:sldId id="274" r:id="rId22"/>
    <p:sldId id="275" r:id="rId23"/>
    <p:sldId id="265" r:id="rId24"/>
    <p:sldId id="278" r:id="rId25"/>
    <p:sldId id="28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6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68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77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57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06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6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4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1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47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8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6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93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AB7C-8758-4C6F-BAB7-8B626223047B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108D-9B75-452B-AC61-05DA4764BA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23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D6JYGwCT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th6wmg3W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o5WeuIVNp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6L7dQpGVHY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1538" y="1041536"/>
            <a:ext cx="9905998" cy="1478570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Cours et entrainement Apnée a sec</a:t>
            </a:r>
            <a:br>
              <a:rPr lang="fr-FR" sz="4000" b="1" dirty="0"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</a:br>
            <a:endParaRPr lang="fr-FR" sz="4000" b="1" dirty="0"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4" y="4032245"/>
            <a:ext cx="4204557" cy="951257"/>
          </a:xfrm>
        </p:spPr>
      </p:pic>
      <p:sp>
        <p:nvSpPr>
          <p:cNvPr id="5" name="ZoneTexte 4"/>
          <p:cNvSpPr txBox="1"/>
          <p:nvPr/>
        </p:nvSpPr>
        <p:spPr>
          <a:xfrm>
            <a:off x="1763589" y="5334505"/>
            <a:ext cx="319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Section Apnée</a:t>
            </a:r>
          </a:p>
          <a:p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4957165" y="2015201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13 </a:t>
            </a:r>
            <a:r>
              <a:rPr lang="fr-FR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janvier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5988" y="6162798"/>
            <a:ext cx="2794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Anne Farruggia</a:t>
            </a:r>
            <a:endParaRPr lang="fr-FR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639096" y="4186575"/>
            <a:ext cx="4681183" cy="165576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</a:rPr>
              <a:t>Bibliographie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L’apnée de la théorie à la pratique sous la direction de Frederic </a:t>
            </a:r>
            <a:r>
              <a:rPr lang="fr-FR" dirty="0" err="1" smtClean="0">
                <a:solidFill>
                  <a:schemeClr val="bg1"/>
                </a:solidFill>
              </a:rPr>
              <a:t>lemaitre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Tuto de Stéphane </a:t>
            </a:r>
            <a:r>
              <a:rPr lang="fr-FR" dirty="0" err="1" smtClean="0">
                <a:solidFill>
                  <a:schemeClr val="bg1"/>
                </a:solidFill>
              </a:rPr>
              <a:t>Mifsud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Videos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you</a:t>
            </a:r>
            <a:r>
              <a:rPr lang="fr-FR" dirty="0" smtClean="0">
                <a:solidFill>
                  <a:schemeClr val="bg1"/>
                </a:solidFill>
              </a:rPr>
              <a:t> tube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77" y="341071"/>
            <a:ext cx="5382376" cy="21148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18" y="3354833"/>
            <a:ext cx="7925906" cy="2972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8808" y="2720708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B. Résistance de trainée </a:t>
            </a:r>
            <a:r>
              <a:rPr lang="fr-FR" dirty="0" smtClean="0"/>
              <a:t>= résistance tourbillonnaire</a:t>
            </a:r>
          </a:p>
        </p:txBody>
      </p:sp>
    </p:spTree>
    <p:extLst>
      <p:ext uri="{BB962C8B-B14F-4D97-AF65-F5344CB8AC3E}">
        <p14:creationId xmlns:p14="http://schemas.microsoft.com/office/powerpoint/2010/main" val="3758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91662" y="766694"/>
            <a:ext cx="841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Avoir un bon hydrodynamisme dans l’eau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1413" y="1651110"/>
            <a:ext cx="10853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		</a:t>
            </a:r>
            <a:endParaRPr lang="fr-FR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sz="2000" u="sng" dirty="0" smtClean="0"/>
              <a:t>Nager à plat </a:t>
            </a:r>
            <a:r>
              <a:rPr lang="fr-FR" sz="2000" dirty="0" smtClean="0"/>
              <a:t>: importance du lestage et de la position du corps : les yeux qui regardent le sol, la tète bien rentrée vers le menton, un peu de gainage</a:t>
            </a:r>
          </a:p>
          <a:p>
            <a:pPr marL="457200" indent="-457200">
              <a:buFont typeface="+mj-lt"/>
              <a:buAutoNum type="arabicParenR"/>
            </a:pPr>
            <a:endParaRPr lang="fr-FR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65" y="2998898"/>
            <a:ext cx="5754288" cy="3125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2910" y="6488668"/>
            <a:ext cx="5966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https://www.youtube.com/watch?v=ZuD6JYGwCTw</a:t>
            </a:r>
            <a:endParaRPr lang="fr-FR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39001" y="-43116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/>
              <a:t>Les éléments de réussite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13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53183" y="442789"/>
            <a:ext cx="841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Avoir un bon hydrodynamisme dans l’eau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1753" y="1273786"/>
            <a:ext cx="10853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fr-FR" sz="2000" dirty="0" smtClean="0"/>
          </a:p>
          <a:p>
            <a:r>
              <a:rPr lang="fr-FR" sz="2000" dirty="0">
                <a:sym typeface="Wingdings" panose="05000000000000000000" pitchFamily="2" charset="2"/>
              </a:rPr>
              <a:t>2</a:t>
            </a:r>
            <a:r>
              <a:rPr lang="fr-FR" sz="2000" dirty="0" smtClean="0">
                <a:sym typeface="Wingdings" panose="05000000000000000000" pitchFamily="2" charset="2"/>
              </a:rPr>
              <a:t>) Un </a:t>
            </a:r>
            <a:r>
              <a:rPr lang="fr-FR" sz="2000" dirty="0" err="1" smtClean="0">
                <a:sym typeface="Wingdings" panose="05000000000000000000" pitchFamily="2" charset="2"/>
              </a:rPr>
              <a:t>palmage</a:t>
            </a:r>
            <a:r>
              <a:rPr lang="fr-FR" sz="2000" dirty="0" smtClean="0">
                <a:sym typeface="Wingdings" panose="05000000000000000000" pitchFamily="2" charset="2"/>
              </a:rPr>
              <a:t> fin avec une palme qui pousse et une palme qui tire</a:t>
            </a:r>
            <a:endParaRPr lang="fr-FR" sz="2000" dirty="0" smtClean="0"/>
          </a:p>
          <a:p>
            <a:pPr marL="457200" indent="-457200">
              <a:buFont typeface="+mj-lt"/>
              <a:buAutoNum type="arabicParenR"/>
            </a:pPr>
            <a:endParaRPr lang="fr-FR" sz="2000" dirty="0" smtClean="0"/>
          </a:p>
          <a:p>
            <a:pPr marL="457200" indent="-457200">
              <a:buFont typeface="+mj-lt"/>
              <a:buAutoNum type="arabicParenR"/>
            </a:pPr>
            <a:endParaRPr lang="fr-FR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88" y="2597225"/>
            <a:ext cx="6858957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40" y="1062318"/>
            <a:ext cx="9059293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85948" y="765518"/>
            <a:ext cx="8416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Avoir un bon hydrodynamisme dans l’eau</a:t>
            </a:r>
            <a:endParaRPr lang="fr-F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86293" y="1973033"/>
            <a:ext cx="94010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3) Faire des virages doux et fluides </a:t>
            </a:r>
            <a:r>
              <a:rPr lang="fr-FR" sz="2000" dirty="0" smtClean="0"/>
              <a:t>: </a:t>
            </a:r>
          </a:p>
          <a:p>
            <a:r>
              <a:rPr lang="fr-FR" sz="2000" dirty="0" smtClean="0"/>
              <a:t>On prend souvent des coups de bambou après un virage raté ou trop rapide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>
                <a:sym typeface="Wingdings" panose="05000000000000000000" pitchFamily="2" charset="2"/>
              </a:rPr>
              <a:t></a:t>
            </a:r>
            <a:r>
              <a:rPr lang="fr-FR" sz="2000" dirty="0" smtClean="0"/>
              <a:t>Tendre le bras, positionner la main vers la direction du 25m, la tète permet de remettre dans la bonne direction, ne pas tourner à plat mais plutôt en « roulade de judo »</a:t>
            </a:r>
          </a:p>
          <a:p>
            <a:endParaRPr lang="fr-FR" sz="2000" dirty="0" smtClean="0"/>
          </a:p>
          <a:p>
            <a:r>
              <a:rPr lang="fr-FR" sz="2000" dirty="0" smtClean="0"/>
              <a:t>….le virage peut permettre de faire descendre le rythme cardiaque!!</a:t>
            </a:r>
          </a:p>
          <a:p>
            <a:pPr marL="457200" indent="-457200">
              <a:buFont typeface="+mj-lt"/>
              <a:buAutoNum type="arabicParenR"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7579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31" y="497542"/>
            <a:ext cx="10018453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49" y="806824"/>
            <a:ext cx="9879177" cy="48274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19718" y="5970494"/>
            <a:ext cx="77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Sensation de bascule : Regarder vers le 25 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48" y="766482"/>
            <a:ext cx="10206958" cy="5365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8503" y="6346577"/>
            <a:ext cx="7938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SM </a:t>
            </a:r>
            <a:r>
              <a:rPr lang="fr-FR" dirty="0" smtClean="0">
                <a:hlinkClick r:id="rId3"/>
              </a:rPr>
              <a:t>https://www.youtube.com/watch?v=KPth6wmg3WI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21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860" y="134424"/>
            <a:ext cx="9905998" cy="1478570"/>
          </a:xfrm>
        </p:spPr>
        <p:txBody>
          <a:bodyPr/>
          <a:lstStyle/>
          <a:p>
            <a:r>
              <a:rPr lang="fr-FR" dirty="0" smtClean="0"/>
              <a:t>Les éléments de réussite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54860" y="1612994"/>
            <a:ext cx="10288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III. Pouvoir prendre beaucoup d’air pour tenir longtemps</a:t>
            </a:r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609163" y="2768398"/>
            <a:ext cx="8435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Augmenter sa capacité à remplir sa cage thoracique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Savoir prendre beaucoup d’air au départ de l’apnée</a:t>
            </a:r>
          </a:p>
        </p:txBody>
      </p:sp>
    </p:spTree>
    <p:extLst>
      <p:ext uri="{BB962C8B-B14F-4D97-AF65-F5344CB8AC3E}">
        <p14:creationId xmlns:p14="http://schemas.microsoft.com/office/powerpoint/2010/main" val="25031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9" y="2786509"/>
            <a:ext cx="5458018" cy="29242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49188" y="5952218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Descendre en soufflant dos droit, bloquer en bas, souffler et essayer de descendre encore un peu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5" y="2786509"/>
            <a:ext cx="4691928" cy="29297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80246" y="1680371"/>
            <a:ext cx="94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1. Echauffement tranquille des épaules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80246" y="1944847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2. </a:t>
            </a:r>
            <a:r>
              <a:rPr lang="fr-FR" dirty="0"/>
              <a:t>Echauffement table </a:t>
            </a:r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www.youtube.com/watch?v=8o5WeuIVNpo</a:t>
            </a:r>
            <a:endParaRPr lang="fr-FR" sz="1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08430" y="439104"/>
            <a:ext cx="10546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b="1" dirty="0" smtClean="0"/>
              <a:t>Augmenter sa capacité à remplir sa cage thoracique </a:t>
            </a:r>
            <a:r>
              <a:rPr lang="fr-FR" sz="24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 exercice étirement et assouplissement de la cage thoracique</a:t>
            </a:r>
          </a:p>
          <a:p>
            <a:pPr marL="457200" indent="-457200">
              <a:buFont typeface="+mj-lt"/>
              <a:buAutoNum type="arabicParenR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398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les éléments de réussite pour augmenter sa durée d’apnée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1" y="795648"/>
            <a:ext cx="6677957" cy="35723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08929" y="5366446"/>
            <a:ext cx="523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Idem mains rapprochées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0027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8" y="1599770"/>
            <a:ext cx="5430008" cy="35628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41610" y="792257"/>
            <a:ext cx="949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3. Echauffement mur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999564" y="5345751"/>
            <a:ext cx="533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Essayer de se tourner ou d’avancer en contrôlant tout, respirer (tirer le grand pectoral)</a:t>
            </a:r>
            <a:endParaRPr lang="fr-FR" sz="20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12" y="1599770"/>
            <a:ext cx="4363864" cy="36001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73712" y="5345751"/>
            <a:ext cx="436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Monter ou descendre le bras (tirer un autre faisceau)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109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29" y="916121"/>
            <a:ext cx="5125165" cy="34390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7793" y="4713739"/>
            <a:ext cx="5334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Avancer la cage thoracique vers l’avant en rapprochant les main si expert :</a:t>
            </a:r>
          </a:p>
          <a:p>
            <a:pPr algn="ctr"/>
            <a:endParaRPr lang="fr-FR" sz="2000" i="1" dirty="0" smtClean="0"/>
          </a:p>
          <a:p>
            <a:pPr algn="ctr"/>
            <a:r>
              <a:rPr lang="fr-FR" sz="2000" i="1" dirty="0" smtClean="0"/>
              <a:t>Essayer de se grandir et d’avancer vers l’avant</a:t>
            </a:r>
            <a:endParaRPr lang="fr-FR" sz="2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r="35478"/>
          <a:stretch/>
        </p:blipFill>
        <p:spPr>
          <a:xfrm>
            <a:off x="7443845" y="793377"/>
            <a:ext cx="28969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070" y="766047"/>
            <a:ext cx="981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2) Savoir prendre beaucoup d’air au départ de l’apnée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59107" y="1896036"/>
            <a:ext cx="925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b="1" dirty="0" smtClean="0"/>
              <a:t>La dernière inspiration apnée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828799" y="2877671"/>
            <a:ext cx="9681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Remplir le bas, puis le haut : pas vraiment idéal… </a:t>
            </a:r>
          </a:p>
          <a:p>
            <a:endParaRPr lang="fr-F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C’est bien pour un débutant pour prendre conscience de ses volumes</a:t>
            </a:r>
          </a:p>
          <a:p>
            <a:r>
              <a:rPr lang="fr-FR" sz="2000" dirty="0" smtClean="0"/>
              <a:t>Remplir d’air d’un coup ample et bien laisser tous ses muscles travaillés</a:t>
            </a:r>
          </a:p>
          <a:p>
            <a:endParaRPr lang="fr-F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Ne pas mettre ses épaules en arrière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 smtClean="0"/>
          </a:p>
          <a:p>
            <a:r>
              <a:rPr lang="fr-FR" sz="2000" dirty="0" smtClean="0"/>
              <a:t>SM : la dernière </a:t>
            </a:r>
            <a:r>
              <a:rPr lang="fr-FR" sz="2000" dirty="0" err="1" smtClean="0"/>
              <a:t>inspi</a:t>
            </a:r>
            <a:r>
              <a:rPr lang="fr-FR" sz="2000" dirty="0" smtClean="0"/>
              <a:t> en apnée 3’20 </a:t>
            </a:r>
            <a:r>
              <a:rPr lang="fr-FR" sz="2000" dirty="0" smtClean="0">
                <a:hlinkClick r:id="rId2"/>
              </a:rPr>
              <a:t>https://www.youtube.com/watch?v=o6L7dQpGVHY</a:t>
            </a:r>
            <a:endParaRPr lang="fr-FR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918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fr-FR" dirty="0" smtClean="0"/>
              <a:t>Entrainement apnée a sec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16903" y="2179796"/>
            <a:ext cx="10772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sz="2400" dirty="0" smtClean="0"/>
          </a:p>
          <a:p>
            <a:pPr marL="457200" indent="-457200">
              <a:buAutoNum type="arabicPeriod"/>
            </a:pPr>
            <a:r>
              <a:rPr lang="fr-FR" sz="2400" dirty="0" smtClean="0"/>
              <a:t>La capacité à faire le vide : 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arriver à un état de pré-endormissement</a:t>
            </a:r>
          </a:p>
          <a:p>
            <a:endParaRPr lang="fr-FR" sz="2400" dirty="0" smtClean="0"/>
          </a:p>
          <a:p>
            <a:r>
              <a:rPr lang="fr-FR" sz="2400" dirty="0" smtClean="0"/>
              <a:t>2. La position du corps :</a:t>
            </a:r>
          </a:p>
          <a:p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 smtClean="0"/>
              <a:t>Optimisée dans l’eau dans la phase préparatoire et dans la phase d’apnée = </a:t>
            </a:r>
            <a:r>
              <a:rPr lang="fr-FR" sz="2400" dirty="0" err="1" smtClean="0"/>
              <a:t>Meduse</a:t>
            </a:r>
            <a:r>
              <a:rPr lang="fr-FR" sz="2400" dirty="0" smtClean="0"/>
              <a:t> dans l’eau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dirty="0" smtClean="0"/>
              <a:t>Dans l’air : allongé bras et jambe ballantes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80079" y="1478570"/>
            <a:ext cx="922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Rappel de deux facteurs propres à l’apnée statique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9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fr-FR" dirty="0" smtClean="0"/>
              <a:t>Entrainement apnée a sec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16903" y="2179796"/>
            <a:ext cx="1077268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000" dirty="0" smtClean="0"/>
              <a:t>1. Relaxation 10 ‘</a:t>
            </a:r>
          </a:p>
          <a:p>
            <a:r>
              <a:rPr lang="fr-FR" sz="2000" dirty="0" smtClean="0"/>
              <a:t>4. Maitriser une apnée de 1’45</a:t>
            </a:r>
          </a:p>
          <a:p>
            <a:r>
              <a:rPr lang="fr-FR" sz="2000" dirty="0" smtClean="0"/>
              <a:t>Série de 10 fois 1’45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3’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2’45’’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2’30’’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2’15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2’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1’45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1’30’</a:t>
            </a:r>
          </a:p>
          <a:p>
            <a:pPr indent="538163"/>
            <a:r>
              <a:rPr lang="fr-FR" sz="1600" dirty="0"/>
              <a:t>1’45 </a:t>
            </a:r>
            <a:r>
              <a:rPr lang="fr-FR" sz="1600" i="1" dirty="0"/>
              <a:t>Récup 1’15</a:t>
            </a:r>
          </a:p>
          <a:p>
            <a:pPr indent="538163"/>
            <a:r>
              <a:rPr lang="fr-FR" sz="1600" i="1" dirty="0"/>
              <a:t>1’45’’ Récup 1’</a:t>
            </a:r>
          </a:p>
          <a:p>
            <a:pPr indent="538163"/>
            <a:r>
              <a:rPr lang="fr-FR" sz="1600" i="1" dirty="0"/>
              <a:t>1’45’’</a:t>
            </a:r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480079" y="1478570"/>
            <a:ext cx="922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On augmente le temps par rapport à la fois précédente : de 1’30 à 1’45 (si c’est trop, on reviendra à 1’30)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6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4109196" y="3810110"/>
            <a:ext cx="4658286" cy="2321749"/>
          </a:xfrm>
          <a:prstGeom prst="irregularSeal1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Comment  peut-on augmenter </a:t>
            </a:r>
            <a:r>
              <a:rPr lang="fr-FR" dirty="0"/>
              <a:t>sa durée </a:t>
            </a:r>
            <a:r>
              <a:rPr lang="fr-FR" dirty="0" smtClean="0"/>
              <a:t>d’apnée?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4812" y="874059"/>
            <a:ext cx="106500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Comment peut-on augmenter sa durée d’apnée?</a:t>
            </a:r>
          </a:p>
          <a:p>
            <a:pPr algn="ctr"/>
            <a:endParaRPr lang="fr-FR" dirty="0" smtClean="0"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fr-FR" sz="2400" i="1" dirty="0" smtClean="0"/>
              <a:t>Lister ensemble les 5 grandes catégories sur le tableau blanc 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fr-FR" sz="2400" i="1" dirty="0" smtClean="0"/>
              <a:t>Puis détailler ensemble par catégorie</a:t>
            </a:r>
          </a:p>
          <a:p>
            <a:pPr algn="ctr"/>
            <a:r>
              <a:rPr lang="fr-FR" sz="2400" i="1" dirty="0" smtClean="0"/>
              <a:t>(les rassembler au fur et à mesure)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0976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1769966" y="4936450"/>
            <a:ext cx="2725271" cy="11901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Forme physique de base : faire d’autres sports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477557" y="1399139"/>
            <a:ext cx="2635624" cy="14253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1. Augmenter son volume d’air inspirée = O2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76343" y="2508787"/>
            <a:ext cx="3364005" cy="16719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4. Changer la sensibilité de son organisme pour pousser+ loin le point de rupture de l’apnée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939241" y="3615228"/>
            <a:ext cx="2635624" cy="14253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2. Economiser son O2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492030" y="1217582"/>
            <a:ext cx="2635624" cy="14253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5. Se motiver à résister à l’envie de respirer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08341" y="4115733"/>
            <a:ext cx="2635624" cy="14253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3. Optimiser son utilisation d’O2 à l’effort en général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924236" y="2947839"/>
            <a:ext cx="2731995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Hydrodynamisme et </a:t>
            </a:r>
            <a:r>
              <a:rPr lang="fr-FR" sz="1600" dirty="0" err="1" smtClean="0">
                <a:solidFill>
                  <a:schemeClr val="bg1"/>
                </a:solidFill>
              </a:rPr>
              <a:t>aquacité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296333" y="2344381"/>
            <a:ext cx="3372971" cy="1895925"/>
          </a:xfrm>
          <a:prstGeom prst="irregularSeal1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Augmenter sa durée </a:t>
            </a:r>
            <a:r>
              <a:rPr lang="fr-FR" dirty="0" smtClean="0"/>
              <a:t>d’apnée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9203388" y="3653024"/>
            <a:ext cx="272527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Relâchement musculaire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140386" y="4960510"/>
            <a:ext cx="272527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Diminuer son activité cérébrale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569134" y="1156634"/>
            <a:ext cx="272527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Assouplir sa cage thoracique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945656" y="1911815"/>
            <a:ext cx="317014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Prendre beaucoup d’air au début de l’apnée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-95259" y="1634407"/>
            <a:ext cx="2725271" cy="11901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Bouger </a:t>
            </a:r>
            <a:r>
              <a:rPr lang="fr-FR" sz="1600" dirty="0">
                <a:solidFill>
                  <a:schemeClr val="bg1"/>
                </a:solidFill>
              </a:rPr>
              <a:t>s</a:t>
            </a:r>
            <a:r>
              <a:rPr lang="fr-FR" sz="1600" dirty="0" smtClean="0">
                <a:solidFill>
                  <a:schemeClr val="bg1"/>
                </a:solidFill>
              </a:rPr>
              <a:t>es seuils à l’hypercapnie, l’hypoxie, les lactates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Étoile à 5 branches 1"/>
          <p:cNvSpPr/>
          <p:nvPr/>
        </p:nvSpPr>
        <p:spPr>
          <a:xfrm>
            <a:off x="3801032" y="5322059"/>
            <a:ext cx="495301" cy="4303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0318372" y="3028545"/>
            <a:ext cx="495301" cy="4303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11068048" y="1030239"/>
            <a:ext cx="495301" cy="4303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11681009" y="2248341"/>
            <a:ext cx="495301" cy="4303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2079938" y="2018879"/>
            <a:ext cx="495301" cy="43030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9239244" y="4459897"/>
            <a:ext cx="272527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Ralentissement rythme cardiaque (sport foncier)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7874" y="0"/>
            <a:ext cx="534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ENTREE PAR LES PROCESSUS</a:t>
            </a:r>
            <a:endParaRPr lang="fr-FR" sz="2800" b="1" dirty="0"/>
          </a:p>
        </p:txBody>
      </p:sp>
      <p:sp>
        <p:nvSpPr>
          <p:cNvPr id="22" name="Ellipse 21"/>
          <p:cNvSpPr/>
          <p:nvPr/>
        </p:nvSpPr>
        <p:spPr>
          <a:xfrm>
            <a:off x="6616505" y="676626"/>
            <a:ext cx="2725271" cy="7918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Augmenter sa puissance ventilatoire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163497" y="1092464"/>
            <a:ext cx="1795048" cy="5628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Volonté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540559" y="523220"/>
            <a:ext cx="2676742" cy="854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Se réfugier dans un extase intellectuel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54788" y="6385899"/>
            <a:ext cx="2758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Anne d’</a:t>
            </a:r>
            <a:r>
              <a:rPr lang="fr-FR" sz="1100" i="1" dirty="0" err="1" smtClean="0"/>
              <a:t>apres</a:t>
            </a:r>
            <a:r>
              <a:rPr lang="fr-FR" sz="1100" i="1" dirty="0" smtClean="0"/>
              <a:t> Lemaitre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708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2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67218" y="3758507"/>
            <a:ext cx="3348317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Facteurs psychologiques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275293" y="3758507"/>
            <a:ext cx="3348317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Facteurs physiologiques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671986" y="1875918"/>
            <a:ext cx="3348317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Facteurs techniques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503830" y="1913155"/>
            <a:ext cx="3348317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Facteurs </a:t>
            </a:r>
            <a:r>
              <a:rPr lang="fr-FR" dirty="0" err="1" smtClean="0"/>
              <a:t>anatophysiques</a:t>
            </a:r>
            <a:endParaRPr lang="fr-FR" dirty="0"/>
          </a:p>
        </p:txBody>
      </p:sp>
      <p:sp>
        <p:nvSpPr>
          <p:cNvPr id="2" name="Explosion 1 1"/>
          <p:cNvSpPr/>
          <p:nvPr/>
        </p:nvSpPr>
        <p:spPr>
          <a:xfrm>
            <a:off x="4188759" y="2507931"/>
            <a:ext cx="3372971" cy="1895925"/>
          </a:xfrm>
          <a:prstGeom prst="irregularSeal1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Facteurs de performances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46681" y="1254499"/>
            <a:ext cx="200361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Souplesse cage thoracique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63607" y="1788355"/>
            <a:ext cx="2003611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Puissance musculation </a:t>
            </a:r>
            <a:r>
              <a:rPr lang="fr-FR" sz="1600" dirty="0" err="1" smtClean="0"/>
              <a:t>vantilatoire</a:t>
            </a:r>
            <a:r>
              <a:rPr lang="fr-FR" sz="1600" dirty="0" smtClean="0"/>
              <a:t> (tuba)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3268" y="2677564"/>
            <a:ext cx="200361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Souplesse diaphragme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231" y="3346717"/>
            <a:ext cx="200361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Bradycardie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21001" y="3690254"/>
            <a:ext cx="21716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Forme physique de base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109260" y="4511542"/>
            <a:ext cx="217169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Tolérance hypoxie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04460" y="5078580"/>
            <a:ext cx="21716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Tolérance hypercapnie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44539" y="5171579"/>
            <a:ext cx="15906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Tolérance lactates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071" y="4374438"/>
            <a:ext cx="2042273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Capacité à limiter l’activité cérébrale (faire le vide)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75239" y="228600"/>
            <a:ext cx="534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ENTREE PAR LES FACTEURS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156851" y="5093023"/>
            <a:ext cx="204227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Volonté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63774" y="5215318"/>
            <a:ext cx="2042273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Capacité à positiver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« extase intellectuelle »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06047" y="1083901"/>
            <a:ext cx="21716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Amélioration de la ventilation préparatoire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35214" y="1366565"/>
            <a:ext cx="2171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Relâchement musculaire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450545" y="2215543"/>
            <a:ext cx="217169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Efficience motrice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35214" y="6292536"/>
            <a:ext cx="217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Clua</a:t>
            </a:r>
            <a:r>
              <a:rPr lang="fr-FR" dirty="0" smtClean="0"/>
              <a:t> E,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1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de réussite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98572" y="1920034"/>
            <a:ext cx="8416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I. Avoir une bonne condition physique</a:t>
            </a:r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298572" y="3052482"/>
            <a:ext cx="9647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Faire d’autres sports : vélo, footing, marche rapide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Privilégier les sports extérieurs pour mieux se ventiler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r>
              <a:rPr lang="fr-FR" sz="2000" dirty="0" smtClean="0"/>
              <a:t>	Si marche rapide : essayer de respirer avec le nez  = équivalent à un 	circuit fermer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Un bon </a:t>
            </a:r>
            <a:r>
              <a:rPr lang="fr-FR" sz="2000" dirty="0" err="1" smtClean="0"/>
              <a:t>apnéiste</a:t>
            </a:r>
            <a:r>
              <a:rPr lang="fr-FR" sz="2000" dirty="0" smtClean="0"/>
              <a:t> est capable de bien récupérer rapidement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68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9001" y="-431167"/>
            <a:ext cx="9905998" cy="14785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éléments de réussite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005729" y="1366425"/>
            <a:ext cx="961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II. Avoir une bonne </a:t>
            </a:r>
            <a:r>
              <a:rPr lang="fr-FR" sz="3200" b="1" dirty="0" err="1" smtClean="0">
                <a:solidFill>
                  <a:schemeClr val="bg2">
                    <a:lumMod val="50000"/>
                  </a:schemeClr>
                </a:solidFill>
              </a:rPr>
              <a:t>aquacité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7135" y="2946890"/>
            <a:ext cx="108533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		On part avec un capital d’O2 limité!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ym typeface="Wingdings" panose="05000000000000000000" pitchFamily="2" charset="2"/>
              </a:rPr>
              <a:t>			 Il faut perdre le moins d’énergie possible</a:t>
            </a:r>
          </a:p>
          <a:p>
            <a:endParaRPr lang="fr-FR" sz="2800" b="1" dirty="0" smtClean="0">
              <a:sym typeface="Wingdings" panose="05000000000000000000" pitchFamily="2" charset="2"/>
            </a:endParaRPr>
          </a:p>
          <a:p>
            <a:r>
              <a:rPr lang="fr-FR" sz="2800" b="1" dirty="0" smtClean="0">
                <a:sym typeface="Wingdings" panose="05000000000000000000" pitchFamily="2" charset="2"/>
              </a:rPr>
              <a:t>			 Quelques concepts</a:t>
            </a:r>
          </a:p>
          <a:p>
            <a:pPr marL="457200" indent="-457200">
              <a:buFont typeface="+mj-lt"/>
              <a:buAutoNum type="arabicParenR"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arenR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292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5729" y="1366425"/>
            <a:ext cx="961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Définition de l’</a:t>
            </a:r>
            <a:r>
              <a:rPr lang="fr-FR" sz="3200" b="1" dirty="0" err="1" smtClean="0">
                <a:solidFill>
                  <a:schemeClr val="bg2">
                    <a:lumMod val="50000"/>
                  </a:schemeClr>
                </a:solidFill>
              </a:rPr>
              <a:t>aquacité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00602" y="2303424"/>
            <a:ext cx="79101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= une optimisation de l’hydrodynamisme : </a:t>
            </a:r>
            <a:r>
              <a:rPr lang="fr-FR" sz="2800" dirty="0" smtClean="0"/>
              <a:t>capacité à pénétrer dans l’eau</a:t>
            </a:r>
          </a:p>
          <a:p>
            <a:endParaRPr lang="fr-FR" sz="2800" b="1" dirty="0" smtClean="0">
              <a:sym typeface="Wingdings" panose="05000000000000000000" pitchFamily="2" charset="2"/>
            </a:endParaRPr>
          </a:p>
          <a:p>
            <a:r>
              <a:rPr lang="fr-FR" sz="2800" b="1" dirty="0" smtClean="0">
                <a:sym typeface="Wingdings" panose="05000000000000000000" pitchFamily="2" charset="2"/>
              </a:rPr>
              <a:t>+</a:t>
            </a:r>
          </a:p>
          <a:p>
            <a:endParaRPr lang="fr-FR" sz="2800" b="1" dirty="0" smtClean="0">
              <a:sym typeface="Wingdings" panose="05000000000000000000" pitchFamily="2" charset="2"/>
            </a:endParaRPr>
          </a:p>
          <a:p>
            <a:r>
              <a:rPr lang="fr-FR" sz="2800" b="1" dirty="0" smtClean="0">
                <a:sym typeface="Wingdings" panose="05000000000000000000" pitchFamily="2" charset="2"/>
              </a:rPr>
              <a:t>Motricité aquatique : </a:t>
            </a:r>
            <a:r>
              <a:rPr lang="fr-FR" sz="2800" dirty="0" smtClean="0">
                <a:sym typeface="Wingdings" panose="05000000000000000000" pitchFamily="2" charset="2"/>
              </a:rPr>
              <a:t>capacité à impulser un mouvement avec le minimum d’énergie</a:t>
            </a:r>
          </a:p>
          <a:p>
            <a:endParaRPr lang="fr-FR" sz="2800" dirty="0">
              <a:sym typeface="Wingdings" panose="05000000000000000000" pitchFamily="2" charset="2"/>
            </a:endParaRPr>
          </a:p>
          <a:p>
            <a:pPr algn="ctr"/>
            <a:r>
              <a:rPr lang="fr-FR" sz="2000" i="1" dirty="0" err="1" smtClean="0">
                <a:sym typeface="Wingdings" panose="05000000000000000000" pitchFamily="2" charset="2"/>
              </a:rPr>
              <a:t>Wikipedia</a:t>
            </a:r>
            <a:r>
              <a:rPr lang="fr-FR" sz="2000" i="1" dirty="0" smtClean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endParaRPr lang="fr-FR" sz="28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arenR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0580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9001" y="-431167"/>
            <a:ext cx="9905998" cy="14785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éléments de réussite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033864" y="719311"/>
            <a:ext cx="8416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Avoir un bon hydrodynamisme dans l’eau</a:t>
            </a:r>
            <a:endParaRPr lang="fr-F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95" y="3068021"/>
            <a:ext cx="5685473" cy="3546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4250" y="2480548"/>
            <a:ext cx="1115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concept du maître couple :  C’est la surface du corps qui est présentée à l’avancement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34250" y="1862297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/>
              <a:t>A. Résistance à l’avancement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469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356</TotalTime>
  <Words>802</Words>
  <Application>Microsoft Office PowerPoint</Application>
  <PresentationFormat>Grand écran</PresentationFormat>
  <Paragraphs>160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Courier New</vt:lpstr>
      <vt:lpstr>Leelawadee</vt:lpstr>
      <vt:lpstr>Trebuchet MS</vt:lpstr>
      <vt:lpstr>Tw Cen MT</vt:lpstr>
      <vt:lpstr>Wingdings</vt:lpstr>
      <vt:lpstr>Circuit</vt:lpstr>
      <vt:lpstr>Cours et entrainement Apnée a sec </vt:lpstr>
      <vt:lpstr>  les éléments de réussite pour augmenter sa durée d’apnée</vt:lpstr>
      <vt:lpstr>Présentation PowerPoint</vt:lpstr>
      <vt:lpstr>Présentation PowerPoint</vt:lpstr>
      <vt:lpstr>Présentation PowerPoint</vt:lpstr>
      <vt:lpstr>Les éléments de réussite</vt:lpstr>
      <vt:lpstr>Les éléments de réussite</vt:lpstr>
      <vt:lpstr>Présentation PowerPoint</vt:lpstr>
      <vt:lpstr>Les éléments de réussite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éléments de réussite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Entrainement apnée a sec</vt:lpstr>
      <vt:lpstr>Entrainement apnée a sec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2</dc:title>
  <dc:creator>Reviewer</dc:creator>
  <cp:lastModifiedBy>Reviewer</cp:lastModifiedBy>
  <cp:revision>37</cp:revision>
  <dcterms:created xsi:type="dcterms:W3CDTF">2022-12-27T08:17:49Z</dcterms:created>
  <dcterms:modified xsi:type="dcterms:W3CDTF">2023-01-28T13:15:28Z</dcterms:modified>
</cp:coreProperties>
</file>