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Tahom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aVwf3+3sHsGwQ+hwA94PzDeJ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Tahoma-regular.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Tahoma-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2" name="Shape 52"/>
        <p:cNvGrpSpPr/>
        <p:nvPr/>
      </p:nvGrpSpPr>
      <p:grpSpPr>
        <a:xfrm>
          <a:off x="0" y="0"/>
          <a:ext cx="0" cy="0"/>
          <a:chOff x="0" y="0"/>
          <a:chExt cx="0" cy="0"/>
        </a:xfrm>
      </p:grpSpPr>
      <p:sp>
        <p:nvSpPr>
          <p:cNvPr id="53" name="Google Shape;53;p1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7"/>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55" name="Google Shape;55;p1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anoramique avec légende">
  <p:cSld name="Image panoramique avec légende">
    <p:spTree>
      <p:nvGrpSpPr>
        <p:cNvPr id="165" name="Shape 165"/>
        <p:cNvGrpSpPr/>
        <p:nvPr/>
      </p:nvGrpSpPr>
      <p:grpSpPr>
        <a:xfrm>
          <a:off x="0" y="0"/>
          <a:ext cx="0" cy="0"/>
          <a:chOff x="0" y="0"/>
          <a:chExt cx="0" cy="0"/>
        </a:xfrm>
      </p:grpSpPr>
      <p:sp>
        <p:nvSpPr>
          <p:cNvPr id="166" name="Google Shape;166;p26"/>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6"/>
          <p:cNvSpPr/>
          <p:nvPr>
            <p:ph idx="2" type="pic"/>
          </p:nvPr>
        </p:nvSpPr>
        <p:spPr>
          <a:xfrm>
            <a:off x="1141411" y="606426"/>
            <a:ext cx="9912354" cy="3299778"/>
          </a:xfrm>
          <a:prstGeom prst="round2DiagRect">
            <a:avLst>
              <a:gd fmla="val 4860"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8" name="Google Shape;168;p26"/>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9" name="Google Shape;169;p2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légende">
  <p:cSld name="Titre et légende">
    <p:spTree>
      <p:nvGrpSpPr>
        <p:cNvPr id="172" name="Shape 172"/>
        <p:cNvGrpSpPr/>
        <p:nvPr/>
      </p:nvGrpSpPr>
      <p:grpSpPr>
        <a:xfrm>
          <a:off x="0" y="0"/>
          <a:ext cx="0" cy="0"/>
          <a:chOff x="0" y="0"/>
          <a:chExt cx="0" cy="0"/>
        </a:xfrm>
      </p:grpSpPr>
      <p:sp>
        <p:nvSpPr>
          <p:cNvPr id="173" name="Google Shape;173;p27"/>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27"/>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5" name="Google Shape;175;p2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ion avec légende">
  <p:cSld name="Citation avec légende">
    <p:spTree>
      <p:nvGrpSpPr>
        <p:cNvPr id="178" name="Shape 178"/>
        <p:cNvGrpSpPr/>
        <p:nvPr/>
      </p:nvGrpSpPr>
      <p:grpSpPr>
        <a:xfrm>
          <a:off x="0" y="0"/>
          <a:ext cx="0" cy="0"/>
          <a:chOff x="0" y="0"/>
          <a:chExt cx="0" cy="0"/>
        </a:xfrm>
      </p:grpSpPr>
      <p:sp>
        <p:nvSpPr>
          <p:cNvPr id="179" name="Google Shape;179;p28"/>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28"/>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1" name="Google Shape;181;p28"/>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2" name="Google Shape;182;p2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185" name="Google Shape;185;p28"/>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fr-FR" sz="8000" cap="none">
                <a:solidFill>
                  <a:schemeClr val="lt1"/>
                </a:solidFill>
                <a:latin typeface="Twentieth Century"/>
                <a:ea typeface="Twentieth Century"/>
                <a:cs typeface="Twentieth Century"/>
                <a:sym typeface="Twentieth Century"/>
              </a:rPr>
              <a:t>“</a:t>
            </a:r>
            <a:endParaRPr/>
          </a:p>
        </p:txBody>
      </p:sp>
      <p:sp>
        <p:nvSpPr>
          <p:cNvPr id="186" name="Google Shape;186;p28"/>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fr-FR" sz="800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e nom">
  <p:cSld name="Carte nom">
    <p:spTree>
      <p:nvGrpSpPr>
        <p:cNvPr id="187" name="Shape 187"/>
        <p:cNvGrpSpPr/>
        <p:nvPr/>
      </p:nvGrpSpPr>
      <p:grpSpPr>
        <a:xfrm>
          <a:off x="0" y="0"/>
          <a:ext cx="0" cy="0"/>
          <a:chOff x="0" y="0"/>
          <a:chExt cx="0" cy="0"/>
        </a:xfrm>
      </p:grpSpPr>
      <p:sp>
        <p:nvSpPr>
          <p:cNvPr id="188" name="Google Shape;188;p29"/>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29"/>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0" name="Google Shape;190;p2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onnes">
  <p:cSld name="3 colonnes">
    <p:spTree>
      <p:nvGrpSpPr>
        <p:cNvPr id="193" name="Shape 193"/>
        <p:cNvGrpSpPr/>
        <p:nvPr/>
      </p:nvGrpSpPr>
      <p:grpSpPr>
        <a:xfrm>
          <a:off x="0" y="0"/>
          <a:ext cx="0" cy="0"/>
          <a:chOff x="0" y="0"/>
          <a:chExt cx="0" cy="0"/>
        </a:xfrm>
      </p:grpSpPr>
      <p:sp>
        <p:nvSpPr>
          <p:cNvPr id="194" name="Google Shape;194;p30"/>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30"/>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96" name="Google Shape;196;p30"/>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97" name="Google Shape;197;p30"/>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98" name="Google Shape;198;p30"/>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199" name="Google Shape;199;p30"/>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0" name="Google Shape;200;p30"/>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1" name="Google Shape;201;p3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onnes d’image">
  <p:cSld name="3 colonnes d’image">
    <p:spTree>
      <p:nvGrpSpPr>
        <p:cNvPr id="204" name="Shape 204"/>
        <p:cNvGrpSpPr/>
        <p:nvPr/>
      </p:nvGrpSpPr>
      <p:grpSpPr>
        <a:xfrm>
          <a:off x="0" y="0"/>
          <a:ext cx="0" cy="0"/>
          <a:chOff x="0" y="0"/>
          <a:chExt cx="0" cy="0"/>
        </a:xfrm>
      </p:grpSpPr>
      <p:sp>
        <p:nvSpPr>
          <p:cNvPr id="205" name="Google Shape;205;p31"/>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31"/>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7" name="Google Shape;207;p31"/>
          <p:cNvSpPr/>
          <p:nvPr>
            <p:ph idx="2" type="pic"/>
          </p:nvPr>
        </p:nvSpPr>
        <p:spPr>
          <a:xfrm>
            <a:off x="1141413" y="2666998"/>
            <a:ext cx="31952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08" name="Google Shape;208;p31"/>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9" name="Google Shape;209;p31"/>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0" name="Google Shape;210;p31"/>
          <p:cNvSpPr/>
          <p:nvPr>
            <p:ph idx="5" type="pic"/>
          </p:nvPr>
        </p:nvSpPr>
        <p:spPr>
          <a:xfrm>
            <a:off x="4489053" y="2666998"/>
            <a:ext cx="31989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1" name="Google Shape;211;p31"/>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2" name="Google Shape;212;p31"/>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3" name="Google Shape;213;p31"/>
          <p:cNvSpPr/>
          <p:nvPr>
            <p:ph idx="8" type="pic"/>
          </p:nvPr>
        </p:nvSpPr>
        <p:spPr>
          <a:xfrm>
            <a:off x="7852442" y="2666998"/>
            <a:ext cx="3194969"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4" name="Google Shape;214;p31"/>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5" name="Google Shape;215;p3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18" name="Shape 218"/>
        <p:cNvGrpSpPr/>
        <p:nvPr/>
      </p:nvGrpSpPr>
      <p:grpSpPr>
        <a:xfrm>
          <a:off x="0" y="0"/>
          <a:ext cx="0" cy="0"/>
          <a:chOff x="0" y="0"/>
          <a:chExt cx="0" cy="0"/>
        </a:xfrm>
      </p:grpSpPr>
      <p:sp>
        <p:nvSpPr>
          <p:cNvPr id="219" name="Google Shape;219;p3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32"/>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1" name="Google Shape;221;p3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24" name="Shape 224"/>
        <p:cNvGrpSpPr/>
        <p:nvPr/>
      </p:nvGrpSpPr>
      <p:grpSpPr>
        <a:xfrm>
          <a:off x="0" y="0"/>
          <a:ext cx="0" cy="0"/>
          <a:chOff x="0" y="0"/>
          <a:chExt cx="0" cy="0"/>
        </a:xfrm>
      </p:grpSpPr>
      <p:sp>
        <p:nvSpPr>
          <p:cNvPr id="225" name="Google Shape;225;p33"/>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33"/>
          <p:cNvSpPr txBox="1"/>
          <p:nvPr>
            <p:ph idx="1" type="body"/>
          </p:nvPr>
        </p:nvSpPr>
        <p:spPr>
          <a:xfrm rot="5400000">
            <a:off x="2424905"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7" name="Google Shape;227;p3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58" name="Shape 58"/>
        <p:cNvGrpSpPr/>
        <p:nvPr/>
      </p:nvGrpSpPr>
      <p:grpSpPr>
        <a:xfrm>
          <a:off x="0" y="0"/>
          <a:ext cx="0" cy="0"/>
          <a:chOff x="0" y="0"/>
          <a:chExt cx="0" cy="0"/>
        </a:xfrm>
      </p:grpSpPr>
      <p:pic>
        <p:nvPicPr>
          <p:cNvPr descr="\\DROBO-FS\QuickDrops\JB\PPTX NG\Droplets\LightingOverlay.png" id="59" name="Google Shape;59;p18"/>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60" name="Google Shape;60;p18"/>
          <p:cNvGrpSpPr/>
          <p:nvPr/>
        </p:nvGrpSpPr>
        <p:grpSpPr>
          <a:xfrm>
            <a:off x="0" y="0"/>
            <a:ext cx="2305051" cy="6858001"/>
            <a:chOff x="0" y="0"/>
            <a:chExt cx="2305051" cy="6858001"/>
          </a:xfrm>
        </p:grpSpPr>
        <p:sp>
          <p:nvSpPr>
            <p:cNvPr id="61" name="Google Shape;61;p18"/>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8"/>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8"/>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8"/>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8"/>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8"/>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7" name="Google Shape;67;p18"/>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8" name="Google Shape;68;p18"/>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8"/>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70" name="Google Shape;70;p18"/>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71" name="Google Shape;71;p18"/>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8"/>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8"/>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74" name="Google Shape;74;p18"/>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8"/>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6" name="Google Shape;76;p18"/>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8"/>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8"/>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9" name="Google Shape;79;p18"/>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82" name="Google Shape;82;p18"/>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84" name="Google Shape;84;p18"/>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6" name="Google Shape;86;p18"/>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8" name="Google Shape;88;p18"/>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92" name="Google Shape;92;p18"/>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93" name="Google Shape;93;p18"/>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95" name="Google Shape;95;p18"/>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6" name="Google Shape;96;p18"/>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8" name="Google Shape;98;p18"/>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100" name="Google Shape;100;p18"/>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03" name="Google Shape;103;p18"/>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05" name="Google Shape;105;p18"/>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8" name="Google Shape;108;p18"/>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9" name="Google Shape;109;p18"/>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12" name="Google Shape;112;p18"/>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14" name="Google Shape;114;p18"/>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18"/>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8"/>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17" name="Google Shape;117;p18"/>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20" name="Shape 120"/>
        <p:cNvGrpSpPr/>
        <p:nvPr/>
      </p:nvGrpSpPr>
      <p:grpSpPr>
        <a:xfrm>
          <a:off x="0" y="0"/>
          <a:ext cx="0" cy="0"/>
          <a:chOff x="0" y="0"/>
          <a:chExt cx="0" cy="0"/>
        </a:xfrm>
      </p:grpSpPr>
      <p:sp>
        <p:nvSpPr>
          <p:cNvPr id="121" name="Google Shape;121;p19"/>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9"/>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3" name="Google Shape;123;p19"/>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24" name="Google Shape;124;p1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27" name="Shape 127"/>
        <p:cNvGrpSpPr/>
        <p:nvPr/>
      </p:nvGrpSpPr>
      <p:grpSpPr>
        <a:xfrm>
          <a:off x="0" y="0"/>
          <a:ext cx="0" cy="0"/>
          <a:chOff x="0" y="0"/>
          <a:chExt cx="0" cy="0"/>
        </a:xfrm>
      </p:grpSpPr>
      <p:sp>
        <p:nvSpPr>
          <p:cNvPr id="128" name="Google Shape;128;p2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32" name="Shape 132"/>
        <p:cNvGrpSpPr/>
        <p:nvPr/>
      </p:nvGrpSpPr>
      <p:grpSpPr>
        <a:xfrm>
          <a:off x="0" y="0"/>
          <a:ext cx="0" cy="0"/>
          <a:chOff x="0" y="0"/>
          <a:chExt cx="0" cy="0"/>
        </a:xfrm>
      </p:grpSpPr>
      <p:sp>
        <p:nvSpPr>
          <p:cNvPr id="133" name="Google Shape;133;p2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36" name="Shape 136"/>
        <p:cNvGrpSpPr/>
        <p:nvPr/>
      </p:nvGrpSpPr>
      <p:grpSpPr>
        <a:xfrm>
          <a:off x="0" y="0"/>
          <a:ext cx="0" cy="0"/>
          <a:chOff x="0" y="0"/>
          <a:chExt cx="0" cy="0"/>
        </a:xfrm>
      </p:grpSpPr>
      <p:sp>
        <p:nvSpPr>
          <p:cNvPr id="137" name="Google Shape;137;p22"/>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2"/>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39" name="Google Shape;139;p2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42" name="Shape 142"/>
        <p:cNvGrpSpPr/>
        <p:nvPr/>
      </p:nvGrpSpPr>
      <p:grpSpPr>
        <a:xfrm>
          <a:off x="0" y="0"/>
          <a:ext cx="0" cy="0"/>
          <a:chOff x="0" y="0"/>
          <a:chExt cx="0" cy="0"/>
        </a:xfrm>
      </p:grpSpPr>
      <p:sp>
        <p:nvSpPr>
          <p:cNvPr id="143" name="Google Shape;143;p2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3"/>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5" name="Google Shape;145;p23"/>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6" name="Google Shape;146;p2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49" name="Shape 149"/>
        <p:cNvGrpSpPr/>
        <p:nvPr/>
      </p:nvGrpSpPr>
      <p:grpSpPr>
        <a:xfrm>
          <a:off x="0" y="0"/>
          <a:ext cx="0" cy="0"/>
          <a:chOff x="0" y="0"/>
          <a:chExt cx="0" cy="0"/>
        </a:xfrm>
      </p:grpSpPr>
      <p:sp>
        <p:nvSpPr>
          <p:cNvPr id="150" name="Google Shape;150;p24"/>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52" name="Google Shape;152;p24"/>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3" name="Google Shape;153;p24"/>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54" name="Google Shape;154;p24"/>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5" name="Google Shape;155;p2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58" name="Shape 158"/>
        <p:cNvGrpSpPr/>
        <p:nvPr/>
      </p:nvGrpSpPr>
      <p:grpSpPr>
        <a:xfrm>
          <a:off x="0" y="0"/>
          <a:ext cx="0" cy="0"/>
          <a:chOff x="0" y="0"/>
          <a:chExt cx="0" cy="0"/>
        </a:xfrm>
      </p:grpSpPr>
      <p:sp>
        <p:nvSpPr>
          <p:cNvPr id="159" name="Google Shape;159;p25"/>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5"/>
          <p:cNvSpPr/>
          <p:nvPr>
            <p:ph idx="2" type="pic"/>
          </p:nvPr>
        </p:nvSpPr>
        <p:spPr>
          <a:xfrm>
            <a:off x="7380721" y="609601"/>
            <a:ext cx="3666690" cy="5181599"/>
          </a:xfrm>
          <a:prstGeom prst="round2DiagRect">
            <a:avLst>
              <a:gd fmla="val 5608"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1" name="Google Shape;161;p25"/>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2" name="Google Shape;162;p2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DROBO-FS\QuickDrops\JB\PPTX NG\Droplets\LightingOverlay.png" id="6" name="Google Shape;6;p16"/>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7" name="Google Shape;7;p16"/>
          <p:cNvGrpSpPr/>
          <p:nvPr/>
        </p:nvGrpSpPr>
        <p:grpSpPr>
          <a:xfrm>
            <a:off x="-14288" y="0"/>
            <a:ext cx="12053888" cy="6858001"/>
            <a:chOff x="-14288" y="0"/>
            <a:chExt cx="12053888" cy="6858001"/>
          </a:xfrm>
        </p:grpSpPr>
        <p:grpSp>
          <p:nvGrpSpPr>
            <p:cNvPr id="8" name="Google Shape;8;p16"/>
            <p:cNvGrpSpPr/>
            <p:nvPr/>
          </p:nvGrpSpPr>
          <p:grpSpPr>
            <a:xfrm>
              <a:off x="-14288" y="0"/>
              <a:ext cx="1220788" cy="6858001"/>
              <a:chOff x="-14288" y="0"/>
              <a:chExt cx="1220788" cy="6858001"/>
            </a:xfrm>
          </p:grpSpPr>
          <p:sp>
            <p:nvSpPr>
              <p:cNvPr id="9" name="Google Shape;9;p16"/>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6"/>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6"/>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6"/>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3" name="Google Shape;13;p16"/>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6"/>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5" name="Google Shape;15;p16"/>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6" name="Google Shape;16;p16"/>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6"/>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6"/>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19" name="Google Shape;19;p16"/>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 name="Google Shape;20;p16"/>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med" w="med" type="none"/>
                <a:tailEnd len="med" w="med" type="none"/>
              </a:ln>
            </p:spPr>
          </p:cxnSp>
          <p:sp>
            <p:nvSpPr>
              <p:cNvPr id="21" name="Google Shape;21;p16"/>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2" name="Google Shape;22;p16"/>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3" name="Google Shape;23;p16"/>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4" name="Google Shape;24;p16"/>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6"/>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6"/>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27" name="Google Shape;27;p16"/>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6"/>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29" name="Google Shape;29;p16"/>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6"/>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1" name="Google Shape;31;p16"/>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2" name="Google Shape;32;p16"/>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6"/>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6"/>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5" name="Google Shape;35;p16"/>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16"/>
            <p:cNvGrpSpPr/>
            <p:nvPr/>
          </p:nvGrpSpPr>
          <p:grpSpPr>
            <a:xfrm>
              <a:off x="11364912" y="0"/>
              <a:ext cx="674688" cy="6848476"/>
              <a:chOff x="11364912" y="0"/>
              <a:chExt cx="674688" cy="6848476"/>
            </a:xfrm>
          </p:grpSpPr>
          <p:sp>
            <p:nvSpPr>
              <p:cNvPr id="37" name="Google Shape;37;p16"/>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38" name="Google Shape;38;p16"/>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6"/>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6"/>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1" name="Google Shape;41;p16"/>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6"/>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3" name="Google Shape;43;p16"/>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6"/>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6"/>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6"/>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 name="Google Shape;47;p1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1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49" name="Google Shape;49;p1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0" name="Google Shape;50;p1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1" name="Google Shape;51;p1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hyperlink" Target="https://youtu.be/OdeaYunuTX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youtube.com/watch?v=29xAIFgejC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ww.youtube.com/watch?v=Nm5QNKsgrO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3.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fr.wikipedia.org/wiki/Commando_marine" TargetMode="External"/><Relationship Id="rId4" Type="http://schemas.openxmlformats.org/officeDocument/2006/relationships/hyperlink" Target="https://fr.wikipedia.org/wiki/Marine_nationale_(France)" TargetMode="External"/><Relationship Id="rId5" Type="http://schemas.openxmlformats.org/officeDocument/2006/relationships/hyperlink" Target="https://fr.wikipedia.org/wiki/Saint-Mandrier-sur-Mer" TargetMode="External"/><Relationship Id="rId6" Type="http://schemas.openxmlformats.org/officeDocument/2006/relationships/hyperlink" Target="https://fr.wikipedia.org/wiki/Var_(d%C3%A9partement)" TargetMode="External"/><Relationship Id="rId7" Type="http://schemas.openxmlformats.org/officeDocument/2006/relationships/hyperlink" Target="https://fr.wikipedia.org/wiki/Antiterrorisme" TargetMode="External"/><Relationship Id="rId8" Type="http://schemas.openxmlformats.org/officeDocument/2006/relationships/hyperlink" Target="https://fr.wikipedia.org/wiki/Nageur_de_comba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s://images.cnrs.fr/video/66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hyperlink" Target="https://youtu.be/qpz0K_PN5mM" TargetMode="External"/><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hyperlink" Target="https://youtu.be/Iz0fCbAm14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
          <p:cNvSpPr txBox="1"/>
          <p:nvPr>
            <p:ph type="title"/>
          </p:nvPr>
        </p:nvSpPr>
        <p:spPr>
          <a:xfrm>
            <a:off x="1291550" y="1041518"/>
            <a:ext cx="9906000" cy="2368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Leelawadee"/>
              <a:buNone/>
            </a:pPr>
            <a:r>
              <a:rPr b="1" lang="fr-FR" sz="4000">
                <a:latin typeface="Leelawadee"/>
                <a:ea typeface="Leelawadee"/>
                <a:cs typeface="Leelawadee"/>
                <a:sym typeface="Leelawadee"/>
              </a:rPr>
              <a:t>COURS ET ENTRAINEMENT APNÉE A SEC</a:t>
            </a:r>
            <a:br>
              <a:rPr b="1" lang="fr-FR" sz="4000">
                <a:latin typeface="Leelawadee"/>
                <a:ea typeface="Leelawadee"/>
                <a:cs typeface="Leelawadee"/>
                <a:sym typeface="Leelawadee"/>
              </a:rPr>
            </a:br>
            <a:endParaRPr b="1" sz="4000">
              <a:latin typeface="Leelawadee"/>
              <a:ea typeface="Leelawadee"/>
              <a:cs typeface="Leelawadee"/>
              <a:sym typeface="Leelawadee"/>
            </a:endParaRPr>
          </a:p>
          <a:p>
            <a:pPr indent="0" lvl="0" marL="0" rtl="0" algn="l">
              <a:lnSpc>
                <a:spcPct val="90000"/>
              </a:lnSpc>
              <a:spcBef>
                <a:spcPts val="0"/>
              </a:spcBef>
              <a:spcAft>
                <a:spcPts val="0"/>
              </a:spcAft>
              <a:buClr>
                <a:schemeClr val="lt1"/>
              </a:buClr>
              <a:buSzPts val="4000"/>
              <a:buFont typeface="Leelawadee"/>
              <a:buNone/>
            </a:pPr>
            <a:r>
              <a:t/>
            </a:r>
            <a:endParaRPr b="1" sz="4000">
              <a:latin typeface="Leelawadee"/>
              <a:ea typeface="Leelawadee"/>
              <a:cs typeface="Leelawadee"/>
              <a:sym typeface="Leelawadee"/>
            </a:endParaRPr>
          </a:p>
        </p:txBody>
      </p:sp>
      <p:pic>
        <p:nvPicPr>
          <p:cNvPr id="235" name="Google Shape;235;p1"/>
          <p:cNvPicPr preferRelativeResize="0"/>
          <p:nvPr>
            <p:ph idx="1" type="body"/>
          </p:nvPr>
        </p:nvPicPr>
        <p:blipFill rotWithShape="1">
          <a:blip r:embed="rId3">
            <a:alphaModFix/>
          </a:blip>
          <a:srcRect b="0" l="0" r="0" t="0"/>
          <a:stretch/>
        </p:blipFill>
        <p:spPr>
          <a:xfrm>
            <a:off x="871364" y="4032245"/>
            <a:ext cx="4204557" cy="951257"/>
          </a:xfrm>
          <a:prstGeom prst="rect">
            <a:avLst/>
          </a:prstGeom>
          <a:noFill/>
          <a:ln>
            <a:noFill/>
          </a:ln>
        </p:spPr>
      </p:pic>
      <p:sp>
        <p:nvSpPr>
          <p:cNvPr id="236" name="Google Shape;236;p1"/>
          <p:cNvSpPr txBox="1"/>
          <p:nvPr/>
        </p:nvSpPr>
        <p:spPr>
          <a:xfrm>
            <a:off x="1763589" y="5334505"/>
            <a:ext cx="319357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2800" u="none" cap="none" strike="noStrike">
                <a:solidFill>
                  <a:schemeClr val="lt1"/>
                </a:solidFill>
                <a:latin typeface="Leelawadee"/>
                <a:ea typeface="Leelawadee"/>
                <a:cs typeface="Leelawadee"/>
                <a:sym typeface="Leelawadee"/>
              </a:rPr>
              <a:t>Section Apnée</a:t>
            </a:r>
            <a:endParaRPr/>
          </a:p>
          <a:p>
            <a:pPr indent="0" lvl="0" marL="0" marR="0" rtl="0" algn="l">
              <a:spcBef>
                <a:spcPts val="0"/>
              </a:spcBef>
              <a:spcAft>
                <a:spcPts val="0"/>
              </a:spcAft>
              <a:buNone/>
            </a:pPr>
            <a:r>
              <a:t/>
            </a:r>
            <a:endParaRPr sz="3200">
              <a:solidFill>
                <a:schemeClr val="lt1"/>
              </a:solidFill>
              <a:latin typeface="Twentieth Century"/>
              <a:ea typeface="Twentieth Century"/>
              <a:cs typeface="Twentieth Century"/>
              <a:sym typeface="Twentieth Century"/>
            </a:endParaRPr>
          </a:p>
        </p:txBody>
      </p:sp>
      <p:sp>
        <p:nvSpPr>
          <p:cNvPr id="237" name="Google Shape;237;p1"/>
          <p:cNvSpPr/>
          <p:nvPr/>
        </p:nvSpPr>
        <p:spPr>
          <a:xfrm>
            <a:off x="4957165" y="2015201"/>
            <a:ext cx="2574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800">
                <a:solidFill>
                  <a:schemeClr val="lt1"/>
                </a:solidFill>
                <a:latin typeface="Leelawadee"/>
                <a:ea typeface="Leelawadee"/>
                <a:cs typeface="Leelawadee"/>
                <a:sym typeface="Leelawadee"/>
              </a:rPr>
              <a:t>7 janvier 2023</a:t>
            </a:r>
            <a:endParaRPr/>
          </a:p>
        </p:txBody>
      </p:sp>
      <p:sp>
        <p:nvSpPr>
          <p:cNvPr id="238" name="Google Shape;238;p1"/>
          <p:cNvSpPr/>
          <p:nvPr/>
        </p:nvSpPr>
        <p:spPr>
          <a:xfrm>
            <a:off x="8525988" y="6162798"/>
            <a:ext cx="279429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800">
                <a:solidFill>
                  <a:schemeClr val="lt1"/>
                </a:solidFill>
                <a:latin typeface="Leelawadee"/>
                <a:ea typeface="Leelawadee"/>
                <a:cs typeface="Leelawadee"/>
                <a:sym typeface="Leelawadee"/>
              </a:rPr>
              <a:t>Anne Farruggia</a:t>
            </a:r>
            <a:endParaRPr b="1" sz="2800">
              <a:solidFill>
                <a:schemeClr val="lt1"/>
              </a:solidFill>
              <a:latin typeface="Leelawadee"/>
              <a:ea typeface="Leelawadee"/>
              <a:cs typeface="Leelawadee"/>
              <a:sym typeface="Leelawadee"/>
            </a:endParaRPr>
          </a:p>
        </p:txBody>
      </p:sp>
      <p:sp>
        <p:nvSpPr>
          <p:cNvPr id="239" name="Google Shape;239;p1"/>
          <p:cNvSpPr txBox="1"/>
          <p:nvPr/>
        </p:nvSpPr>
        <p:spPr>
          <a:xfrm>
            <a:off x="6639096" y="4186575"/>
            <a:ext cx="4681183" cy="1655762"/>
          </a:xfrm>
          <a:prstGeom prst="rect">
            <a:avLst/>
          </a:prstGeom>
          <a:solidFill>
            <a:srgbClr val="F2F2F2"/>
          </a:solidFill>
          <a:ln>
            <a:noFill/>
          </a:ln>
        </p:spPr>
        <p:txBody>
          <a:bodyPr anchorCtr="0" anchor="t" bIns="45700" lIns="91425" spcFirstLastPara="1" rIns="91425" wrap="square" tIns="45700">
            <a:normAutofit fontScale="62500" lnSpcReduction="20000"/>
          </a:bodyPr>
          <a:lstStyle/>
          <a:p>
            <a:pPr indent="-228600" lvl="0" marL="228600" marR="0" rtl="0" algn="l">
              <a:lnSpc>
                <a:spcPct val="120000"/>
              </a:lnSpc>
              <a:spcBef>
                <a:spcPts val="0"/>
              </a:spcBef>
              <a:spcAft>
                <a:spcPts val="0"/>
              </a:spcAft>
              <a:buClr>
                <a:schemeClr val="dk1"/>
              </a:buClr>
              <a:buSzPct val="125000"/>
              <a:buFont typeface="Arial"/>
              <a:buChar char="•"/>
            </a:pPr>
            <a:r>
              <a:rPr b="1" lang="fr-FR" sz="2400" u="none">
                <a:solidFill>
                  <a:schemeClr val="dk1"/>
                </a:solidFill>
                <a:latin typeface="Twentieth Century"/>
                <a:ea typeface="Twentieth Century"/>
                <a:cs typeface="Twentieth Century"/>
                <a:sym typeface="Twentieth Century"/>
              </a:rPr>
              <a:t>Bibliographie :</a:t>
            </a:r>
            <a:endParaRPr/>
          </a:p>
          <a:p>
            <a:pPr indent="-228600" lvl="0" marL="228600" marR="0" rtl="0" algn="l">
              <a:lnSpc>
                <a:spcPct val="120000"/>
              </a:lnSpc>
              <a:spcBef>
                <a:spcPts val="1000"/>
              </a:spcBef>
              <a:spcAft>
                <a:spcPts val="0"/>
              </a:spcAft>
              <a:buClr>
                <a:schemeClr val="dk1"/>
              </a:buClr>
              <a:buSzPct val="125000"/>
              <a:buFont typeface="Arial"/>
              <a:buChar char="•"/>
            </a:pPr>
            <a:r>
              <a:rPr b="0" lang="fr-FR" sz="2400" u="none">
                <a:solidFill>
                  <a:schemeClr val="dk1"/>
                </a:solidFill>
                <a:latin typeface="Twentieth Century"/>
                <a:ea typeface="Twentieth Century"/>
                <a:cs typeface="Twentieth Century"/>
                <a:sym typeface="Twentieth Century"/>
              </a:rPr>
              <a:t>L’apnée de la théorie à la pratique sous la direction de Frederic lemaitre</a:t>
            </a:r>
            <a:endParaRPr b="0" sz="2400" u="none">
              <a:solidFill>
                <a:schemeClr val="dk1"/>
              </a:solidFill>
              <a:latin typeface="Twentieth Century"/>
              <a:ea typeface="Twentieth Century"/>
              <a:cs typeface="Twentieth Century"/>
              <a:sym typeface="Twentieth Century"/>
            </a:endParaRPr>
          </a:p>
          <a:p>
            <a:pPr indent="-228600" lvl="0" marL="228600" marR="0" rtl="0" algn="l">
              <a:lnSpc>
                <a:spcPct val="120000"/>
              </a:lnSpc>
              <a:spcBef>
                <a:spcPts val="1000"/>
              </a:spcBef>
              <a:spcAft>
                <a:spcPts val="0"/>
              </a:spcAft>
              <a:buClr>
                <a:schemeClr val="dk1"/>
              </a:buClr>
              <a:buSzPct val="125000"/>
              <a:buFont typeface="Arial"/>
              <a:buChar char="•"/>
            </a:pPr>
            <a:r>
              <a:rPr b="0" lang="fr-FR" sz="2400" u="none">
                <a:solidFill>
                  <a:schemeClr val="dk1"/>
                </a:solidFill>
                <a:latin typeface="Twentieth Century"/>
                <a:ea typeface="Twentieth Century"/>
                <a:cs typeface="Twentieth Century"/>
                <a:sym typeface="Twentieth Century"/>
              </a:rPr>
              <a:t>Tuto de Stéphane Mifsud</a:t>
            </a:r>
            <a:endParaRPr b="0" sz="2400" u="none">
              <a:solidFill>
                <a:schemeClr val="dk1"/>
              </a:solidFill>
              <a:latin typeface="Twentieth Century"/>
              <a:ea typeface="Twentieth Century"/>
              <a:cs typeface="Twentieth Century"/>
              <a:sym typeface="Twentieth Century"/>
            </a:endParaRPr>
          </a:p>
          <a:p>
            <a:pPr indent="-228600" lvl="0" marL="228600" marR="0" rtl="0" algn="l">
              <a:lnSpc>
                <a:spcPct val="120000"/>
              </a:lnSpc>
              <a:spcBef>
                <a:spcPts val="1000"/>
              </a:spcBef>
              <a:spcAft>
                <a:spcPts val="0"/>
              </a:spcAft>
              <a:buClr>
                <a:schemeClr val="dk1"/>
              </a:buClr>
              <a:buSzPct val="125000"/>
              <a:buFont typeface="Arial"/>
              <a:buChar char="•"/>
            </a:pPr>
            <a:r>
              <a:rPr b="0" lang="fr-FR" sz="2400" u="none">
                <a:solidFill>
                  <a:schemeClr val="dk1"/>
                </a:solidFill>
                <a:latin typeface="Twentieth Century"/>
                <a:ea typeface="Twentieth Century"/>
                <a:cs typeface="Twentieth Century"/>
                <a:sym typeface="Twentieth Century"/>
              </a:rPr>
              <a:t>Videos you tube</a:t>
            </a:r>
            <a:endParaRPr/>
          </a:p>
          <a:p>
            <a:pPr indent="-109537" lvl="0" marL="228600" marR="0" rtl="0" algn="l">
              <a:lnSpc>
                <a:spcPct val="120000"/>
              </a:lnSpc>
              <a:spcBef>
                <a:spcPts val="1000"/>
              </a:spcBef>
              <a:spcAft>
                <a:spcPts val="0"/>
              </a:spcAft>
              <a:buClr>
                <a:schemeClr val="lt1"/>
              </a:buClr>
              <a:buSzPct val="125000"/>
              <a:buFont typeface="Arial"/>
              <a:buNone/>
            </a:pPr>
            <a:r>
              <a:t/>
            </a:r>
            <a:endParaRPr b="0" sz="2400" u="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10"/>
          <p:cNvPicPr preferRelativeResize="0"/>
          <p:nvPr/>
        </p:nvPicPr>
        <p:blipFill rotWithShape="1">
          <a:blip r:embed="rId3">
            <a:alphaModFix/>
          </a:blip>
          <a:srcRect b="0" l="0" r="0" t="0"/>
          <a:stretch/>
        </p:blipFill>
        <p:spPr>
          <a:xfrm>
            <a:off x="5290453" y="2338992"/>
            <a:ext cx="6424027" cy="3430175"/>
          </a:xfrm>
          <a:prstGeom prst="rect">
            <a:avLst/>
          </a:prstGeom>
          <a:noFill/>
          <a:ln>
            <a:noFill/>
          </a:ln>
        </p:spPr>
      </p:pic>
      <p:sp>
        <p:nvSpPr>
          <p:cNvPr id="311" name="Google Shape;311;p10"/>
          <p:cNvSpPr/>
          <p:nvPr/>
        </p:nvSpPr>
        <p:spPr>
          <a:xfrm>
            <a:off x="1638309" y="923165"/>
            <a:ext cx="8943474"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3200">
                <a:solidFill>
                  <a:schemeClr val="lt1"/>
                </a:solidFill>
                <a:latin typeface="Twentieth Century"/>
                <a:ea typeface="Twentieth Century"/>
                <a:cs typeface="Twentieth Century"/>
                <a:sym typeface="Twentieth Century"/>
              </a:rPr>
              <a:t>En Indonésie : les Bajau, nomades de la mer</a:t>
            </a:r>
            <a:endParaRPr/>
          </a:p>
          <a:p>
            <a:pPr indent="0" lvl="0" marL="0" marR="0" rtl="0" algn="ctr">
              <a:spcBef>
                <a:spcPts val="0"/>
              </a:spcBef>
              <a:spcAft>
                <a:spcPts val="0"/>
              </a:spcAft>
              <a:buNone/>
            </a:pPr>
            <a:r>
              <a:rPr b="1" lang="fr-FR" sz="3200">
                <a:solidFill>
                  <a:schemeClr val="lt1"/>
                </a:solidFill>
                <a:latin typeface="Twentieth Century"/>
                <a:ea typeface="Twentieth Century"/>
                <a:cs typeface="Twentieth Century"/>
                <a:sym typeface="Twentieth Century"/>
              </a:rPr>
              <a:t>génétiquement adaptés à la plongée</a:t>
            </a:r>
            <a:endParaRPr/>
          </a:p>
          <a:p>
            <a:pPr indent="0" lvl="0" marL="0" marR="0" rtl="0" algn="l">
              <a:spcBef>
                <a:spcPts val="0"/>
              </a:spcBef>
              <a:spcAft>
                <a:spcPts val="0"/>
              </a:spcAft>
              <a:buNone/>
            </a:pPr>
            <a:r>
              <a:t/>
            </a:r>
            <a:endParaRPr b="1" sz="3200">
              <a:solidFill>
                <a:schemeClr val="lt1"/>
              </a:solidFill>
              <a:latin typeface="Twentieth Century"/>
              <a:ea typeface="Twentieth Century"/>
              <a:cs typeface="Twentieth Century"/>
              <a:sym typeface="Twentieth Century"/>
            </a:endParaRPr>
          </a:p>
        </p:txBody>
      </p:sp>
      <p:sp>
        <p:nvSpPr>
          <p:cNvPr id="312" name="Google Shape;312;p10"/>
          <p:cNvSpPr/>
          <p:nvPr/>
        </p:nvSpPr>
        <p:spPr>
          <a:xfrm>
            <a:off x="8116276" y="2472005"/>
            <a:ext cx="37529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u="sng">
                <a:solidFill>
                  <a:schemeClr val="lt1"/>
                </a:solidFill>
                <a:latin typeface="Twentieth Century"/>
                <a:ea typeface="Twentieth Century"/>
                <a:cs typeface="Twentieth Century"/>
                <a:sym typeface="Twentieth Century"/>
                <a:hlinkClick r:id="rId4">
                  <a:extLst>
                    <a:ext uri="{A12FA001-AC4F-418D-AE19-62706E023703}">
                      <ahyp:hlinkClr val="tx"/>
                    </a:ext>
                  </a:extLst>
                </a:hlinkClick>
              </a:rPr>
              <a:t>https://youtu.be/OdeaYunuTXE</a:t>
            </a:r>
            <a:endParaRPr sz="1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13" name="Google Shape;313;p10"/>
          <p:cNvSpPr/>
          <p:nvPr/>
        </p:nvSpPr>
        <p:spPr>
          <a:xfrm>
            <a:off x="1092589" y="2658165"/>
            <a:ext cx="3901441"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Hommes libres, poètes, derniers vagabonds et peuple des records d’apnée : pêcheurs ancestraux, ils passent 60% de leur journée dans l’eau. </a:t>
            </a:r>
            <a:endParaRPr sz="1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Capables de ne pas ventiler pendant plus de 13 minutes, ils descendent jusqu’à 70 mètres de profondeur, seulement équipés d’un lestage et d’un masque.</a:t>
            </a:r>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14" name="Google Shape;314;p10"/>
          <p:cNvSpPr/>
          <p:nvPr/>
        </p:nvSpPr>
        <p:spPr>
          <a:xfrm>
            <a:off x="5618480" y="5797486"/>
            <a:ext cx="6096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200">
                <a:solidFill>
                  <a:schemeClr val="lt1"/>
                </a:solidFill>
                <a:latin typeface="verdana"/>
                <a:ea typeface="verdana"/>
                <a:cs typeface="verdana"/>
                <a:sym typeface="verdana"/>
              </a:rPr>
              <a:t>Un plongeur Bajau avec son masque en bois. © Melissa Ilardo</a:t>
            </a:r>
            <a:endParaRPr sz="1200">
              <a:solidFill>
                <a:schemeClr val="lt1"/>
              </a:solidFill>
              <a:latin typeface="Twentieth Century"/>
              <a:ea typeface="Twentieth Century"/>
              <a:cs typeface="Twentieth Century"/>
              <a:sym typeface="Twentieth Century"/>
            </a:endParaRPr>
          </a:p>
        </p:txBody>
      </p:sp>
      <p:sp>
        <p:nvSpPr>
          <p:cNvPr id="315" name="Google Shape;315;p10"/>
          <p:cNvSpPr/>
          <p:nvPr/>
        </p:nvSpPr>
        <p:spPr>
          <a:xfrm>
            <a:off x="791411" y="6294847"/>
            <a:ext cx="96749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1200">
                <a:solidFill>
                  <a:schemeClr val="lt1"/>
                </a:solidFill>
                <a:latin typeface="Twentieth Century"/>
                <a:ea typeface="Twentieth Century"/>
                <a:cs typeface="Twentieth Century"/>
                <a:sym typeface="Twentieth Century"/>
              </a:rPr>
              <a:t>Physiological and Genetic Adaptations to Diving in Sea Nomads,    Melissa A. Ilardo    Ida Moltke    Thorfinn S. Korneliussen</a:t>
            </a:r>
            <a:endParaRPr i="1" sz="12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i="1" lang="fr-FR" sz="1200">
                <a:solidFill>
                  <a:schemeClr val="lt1"/>
                </a:solidFill>
                <a:latin typeface="Twentieth Century"/>
                <a:ea typeface="Twentieth Century"/>
                <a:cs typeface="Twentieth Century"/>
                <a:sym typeface="Twentieth Century"/>
              </a:rPr>
              <a:t>    Suhartini Salingkat    Rasmus Nielsen,   Eske Willerslev, 2019</a:t>
            </a:r>
            <a:endParaRPr i="1" sz="12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1"/>
          <p:cNvSpPr txBox="1"/>
          <p:nvPr>
            <p:ph type="title"/>
          </p:nvPr>
        </p:nvSpPr>
        <p:spPr>
          <a:xfrm>
            <a:off x="1437248" y="30604"/>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fr-FR"/>
              <a:t>LA PLONGÉE DE LOISIRS EN APNEE</a:t>
            </a:r>
            <a:endParaRPr/>
          </a:p>
        </p:txBody>
      </p:sp>
      <p:sp>
        <p:nvSpPr>
          <p:cNvPr id="321" name="Google Shape;321;p11"/>
          <p:cNvSpPr txBox="1"/>
          <p:nvPr/>
        </p:nvSpPr>
        <p:spPr>
          <a:xfrm>
            <a:off x="1127966" y="2025908"/>
            <a:ext cx="10787990" cy="440120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400"/>
              <a:buFont typeface="Twentieth Century"/>
              <a:buChar char="-"/>
            </a:pPr>
            <a:r>
              <a:rPr lang="fr-FR" sz="2400">
                <a:solidFill>
                  <a:schemeClr val="lt1"/>
                </a:solidFill>
                <a:latin typeface="Twentieth Century"/>
                <a:ea typeface="Twentieth Century"/>
                <a:cs typeface="Twentieth Century"/>
                <a:sym typeface="Twentieth Century"/>
              </a:rPr>
              <a:t>La chasse sous-marine</a:t>
            </a:r>
            <a:endParaRPr/>
          </a:p>
          <a:p>
            <a:pPr indent="0" lvl="0" marL="0" marR="0" rtl="0" algn="l">
              <a:spcBef>
                <a:spcPts val="0"/>
              </a:spcBef>
              <a:spcAft>
                <a:spcPts val="0"/>
              </a:spcAft>
              <a:buNone/>
            </a:pPr>
            <a:r>
              <a:rPr i="1" lang="fr-FR" sz="2400">
                <a:solidFill>
                  <a:schemeClr val="lt1"/>
                </a:solidFill>
                <a:latin typeface="Twentieth Century"/>
                <a:ea typeface="Twentieth Century"/>
                <a:cs typeface="Twentieth Century"/>
                <a:sym typeface="Twentieth Century"/>
              </a:rPr>
              <a:t>apparue entre les années 1920 et 1930</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285750" lvl="0" marL="285750" marR="0" rtl="0" algn="l">
              <a:spcBef>
                <a:spcPts val="0"/>
              </a:spcBef>
              <a:spcAft>
                <a:spcPts val="0"/>
              </a:spcAft>
              <a:buClr>
                <a:schemeClr val="lt1"/>
              </a:buClr>
              <a:buSzPts val="2400"/>
              <a:buFont typeface="Twentieth Century"/>
              <a:buChar char="-"/>
            </a:pPr>
            <a:r>
              <a:rPr lang="fr-FR" sz="2400">
                <a:solidFill>
                  <a:schemeClr val="lt1"/>
                </a:solidFill>
                <a:latin typeface="Twentieth Century"/>
                <a:ea typeface="Twentieth Century"/>
                <a:cs typeface="Twentieth Century"/>
                <a:sym typeface="Twentieth Century"/>
              </a:rPr>
              <a:t>Le tir sur cible</a:t>
            </a:r>
            <a:endParaRPr i="1"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i="1" lang="fr-FR" sz="2400">
                <a:solidFill>
                  <a:schemeClr val="lt1"/>
                </a:solidFill>
                <a:latin typeface="Twentieth Century"/>
                <a:ea typeface="Twentieth Century"/>
                <a:cs typeface="Twentieth Century"/>
                <a:sym typeface="Twentieth Century"/>
              </a:rPr>
              <a:t>semble etre apparue dans les années 1970 dans les pays de l’Est</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285750" lvl="0" marL="285750" marR="0" rtl="0" algn="l">
              <a:spcBef>
                <a:spcPts val="0"/>
              </a:spcBef>
              <a:spcAft>
                <a:spcPts val="0"/>
              </a:spcAft>
              <a:buClr>
                <a:schemeClr val="lt1"/>
              </a:buClr>
              <a:buSzPts val="2400"/>
              <a:buFont typeface="Twentieth Century"/>
              <a:buChar char="-"/>
            </a:pPr>
            <a:r>
              <a:rPr lang="fr-FR" sz="2400">
                <a:solidFill>
                  <a:schemeClr val="lt1"/>
                </a:solidFill>
                <a:latin typeface="Twentieth Century"/>
                <a:ea typeface="Twentieth Century"/>
                <a:cs typeface="Twentieth Century"/>
                <a:sym typeface="Twentieth Century"/>
              </a:rPr>
              <a:t>Le hockey subaquatique</a:t>
            </a:r>
            <a:endParaRPr/>
          </a:p>
          <a:p>
            <a:pPr indent="0" lvl="0" marL="0" marR="0" rtl="0" algn="l">
              <a:spcBef>
                <a:spcPts val="0"/>
              </a:spcBef>
              <a:spcAft>
                <a:spcPts val="0"/>
              </a:spcAft>
              <a:buNone/>
            </a:pPr>
            <a:r>
              <a:rPr i="1" lang="fr-FR" sz="2400">
                <a:solidFill>
                  <a:schemeClr val="lt1"/>
                </a:solidFill>
                <a:latin typeface="Twentieth Century"/>
                <a:ea typeface="Twentieth Century"/>
                <a:cs typeface="Twentieth Century"/>
                <a:sym typeface="Twentieth Century"/>
              </a:rPr>
              <a:t>apparu en 1954 en Angleterre</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285750" lvl="0" marL="285750" marR="0" rtl="0" algn="l">
              <a:spcBef>
                <a:spcPts val="0"/>
              </a:spcBef>
              <a:spcAft>
                <a:spcPts val="0"/>
              </a:spcAft>
              <a:buClr>
                <a:schemeClr val="lt1"/>
              </a:buClr>
              <a:buSzPts val="2400"/>
              <a:buFont typeface="Twentieth Century"/>
              <a:buChar char="-"/>
            </a:pPr>
            <a:r>
              <a:rPr lang="fr-FR" sz="2400">
                <a:solidFill>
                  <a:schemeClr val="lt1"/>
                </a:solidFill>
                <a:latin typeface="Twentieth Century"/>
                <a:ea typeface="Twentieth Century"/>
                <a:cs typeface="Twentieth Century"/>
                <a:sym typeface="Twentieth Century"/>
              </a:rPr>
              <a:t>Le rugby subaquatique depuis les années 60 </a:t>
            </a:r>
            <a:r>
              <a:rPr lang="fr-FR" sz="2000" u="sng">
                <a:solidFill>
                  <a:schemeClr val="lt1"/>
                </a:solidFill>
                <a:latin typeface="Twentieth Century"/>
                <a:ea typeface="Twentieth Century"/>
                <a:cs typeface="Twentieth Century"/>
                <a:sym typeface="Twentieth Century"/>
                <a:hlinkClick r:id="rId3">
                  <a:extLst>
                    <a:ext uri="{A12FA001-AC4F-418D-AE19-62706E023703}">
                      <ahyp:hlinkClr val="tx"/>
                    </a:ext>
                  </a:extLst>
                </a:hlinkClick>
              </a:rPr>
              <a:t>https://www.youtube.com/watch?v=29xAIFgejC4</a:t>
            </a:r>
            <a:endParaRPr sz="20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i="1" lang="fr-FR" sz="2000">
                <a:solidFill>
                  <a:schemeClr val="lt1"/>
                </a:solidFill>
                <a:latin typeface="Twentieth Century"/>
                <a:ea typeface="Twentieth Century"/>
                <a:cs typeface="Twentieth Century"/>
                <a:sym typeface="Twentieth Century"/>
              </a:rPr>
              <a:t>seul sport tridimentionnel ou ballon et joueurs se déplacent dans les 3 dimensions</a:t>
            </a:r>
            <a:endParaRPr i="1" sz="2000">
              <a:solidFill>
                <a:schemeClr val="lt1"/>
              </a:solidFill>
              <a:latin typeface="Twentieth Century"/>
              <a:ea typeface="Twentieth Century"/>
              <a:cs typeface="Twentieth Century"/>
              <a:sym typeface="Twentieth Century"/>
            </a:endParaRPr>
          </a:p>
        </p:txBody>
      </p:sp>
      <p:sp>
        <p:nvSpPr>
          <p:cNvPr id="322" name="Google Shape;322;p11"/>
          <p:cNvSpPr txBox="1"/>
          <p:nvPr/>
        </p:nvSpPr>
        <p:spPr>
          <a:xfrm>
            <a:off x="537681" y="1001342"/>
            <a:ext cx="1125518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2000">
                <a:solidFill>
                  <a:schemeClr val="dk1"/>
                </a:solidFill>
                <a:latin typeface="Twentieth Century"/>
                <a:ea typeface="Twentieth Century"/>
                <a:cs typeface="Twentieth Century"/>
                <a:sym typeface="Twentieth Century"/>
              </a:rPr>
              <a:t>Ce n’est que récemment que l’apnée a quitté les monde du travail et le monde de la guerre navale pour faire désormais partie du monde des loisirs et de a douceur de vivre (Berry et al, 1977)</a:t>
            </a:r>
            <a:endParaRPr sz="2000">
              <a:solidFill>
                <a:schemeClr val="dk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2"/>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Twentieth Century"/>
              <a:buNone/>
            </a:pPr>
            <a:r>
              <a:rPr lang="fr-FR"/>
              <a:t>COURS PRATIQUE</a:t>
            </a:r>
            <a:br>
              <a:rPr lang="fr-FR"/>
            </a:br>
            <a:r>
              <a:rPr lang="fr-FR" sz="3100"/>
              <a:t>EP1 : ENTRAINEMENT A SEC HORS SAISON</a:t>
            </a:r>
            <a:endParaRPr sz="3100"/>
          </a:p>
        </p:txBody>
      </p:sp>
      <p:sp>
        <p:nvSpPr>
          <p:cNvPr id="328" name="Google Shape;328;p12"/>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lt2"/>
              </a:buClr>
              <a:buSzPts val="2500"/>
              <a:buNone/>
            </a:pPr>
            <a:r>
              <a:rPr i="1" lang="fr-FR"/>
              <a:t>TUTO DE STEPHANE MIFSUD</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lang="fr-FR"/>
              <a:t>PRENDRE BEAUCOUP D’AIR ET ETABLIR SON TEMPS DE BASE</a:t>
            </a:r>
            <a:endParaRPr/>
          </a:p>
        </p:txBody>
      </p:sp>
      <p:sp>
        <p:nvSpPr>
          <p:cNvPr id="334" name="Google Shape;334;p13"/>
          <p:cNvSpPr txBox="1"/>
          <p:nvPr/>
        </p:nvSpPr>
        <p:spPr>
          <a:xfrm>
            <a:off x="1506071" y="2554941"/>
            <a:ext cx="9197788" cy="35394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800"/>
              <a:buFont typeface="Twentieth Century"/>
              <a:buChar char="-"/>
            </a:pPr>
            <a:r>
              <a:rPr lang="fr-FR" sz="2800">
                <a:solidFill>
                  <a:schemeClr val="lt1"/>
                </a:solidFill>
                <a:latin typeface="Twentieth Century"/>
                <a:ea typeface="Twentieth Century"/>
                <a:cs typeface="Twentieth Century"/>
                <a:sym typeface="Twentieth Century"/>
              </a:rPr>
              <a:t>Augmenter sa capacité à remplir sa cage thoracique</a:t>
            </a:r>
            <a:endParaRPr/>
          </a:p>
          <a:p>
            <a:pPr indent="-107950" lvl="0" marL="285750" marR="0" rtl="0" algn="l">
              <a:spcBef>
                <a:spcPts val="0"/>
              </a:spcBef>
              <a:spcAft>
                <a:spcPts val="0"/>
              </a:spcAft>
              <a:buClr>
                <a:schemeClr val="lt1"/>
              </a:buClr>
              <a:buSzPts val="2800"/>
              <a:buFont typeface="Twentieth Century"/>
              <a:buNone/>
            </a:pPr>
            <a:r>
              <a:t/>
            </a:r>
            <a:endParaRPr sz="2800">
              <a:solidFill>
                <a:schemeClr val="lt1"/>
              </a:solidFill>
              <a:latin typeface="Twentieth Century"/>
              <a:ea typeface="Twentieth Century"/>
              <a:cs typeface="Twentieth Century"/>
              <a:sym typeface="Twentieth Century"/>
            </a:endParaRPr>
          </a:p>
          <a:p>
            <a:pPr indent="-285750" lvl="0" marL="285750" marR="0" rtl="0" algn="l">
              <a:spcBef>
                <a:spcPts val="0"/>
              </a:spcBef>
              <a:spcAft>
                <a:spcPts val="0"/>
              </a:spcAft>
              <a:buClr>
                <a:schemeClr val="lt1"/>
              </a:buClr>
              <a:buSzPts val="2800"/>
              <a:buFont typeface="Twentieth Century"/>
              <a:buChar char="-"/>
            </a:pPr>
            <a:r>
              <a:rPr lang="fr-FR" sz="2800">
                <a:solidFill>
                  <a:schemeClr val="lt1"/>
                </a:solidFill>
                <a:latin typeface="Twentieth Century"/>
                <a:ea typeface="Twentieth Century"/>
                <a:cs typeface="Twentieth Century"/>
                <a:sym typeface="Twentieth Century"/>
              </a:rPr>
              <a:t>Habituer son corps à fonctionner sans air</a:t>
            </a:r>
            <a:endParaRPr/>
          </a:p>
          <a:p>
            <a:pPr indent="-107950" lvl="0" marL="285750" marR="0" rtl="0" algn="l">
              <a:spcBef>
                <a:spcPts val="0"/>
              </a:spcBef>
              <a:spcAft>
                <a:spcPts val="0"/>
              </a:spcAft>
              <a:buClr>
                <a:schemeClr val="lt1"/>
              </a:buClr>
              <a:buSzPts val="2800"/>
              <a:buFont typeface="Twentieth Century"/>
              <a:buNone/>
            </a:pPr>
            <a:r>
              <a:t/>
            </a:r>
            <a:endParaRPr sz="2800">
              <a:solidFill>
                <a:schemeClr val="lt1"/>
              </a:solidFill>
              <a:latin typeface="Twentieth Century"/>
              <a:ea typeface="Twentieth Century"/>
              <a:cs typeface="Twentieth Century"/>
              <a:sym typeface="Twentieth Century"/>
            </a:endParaRPr>
          </a:p>
          <a:p>
            <a:pPr indent="-457200" lvl="0" marL="457200" marR="0" rtl="0" algn="l">
              <a:spcBef>
                <a:spcPts val="0"/>
              </a:spcBef>
              <a:spcAft>
                <a:spcPts val="0"/>
              </a:spcAft>
              <a:buClr>
                <a:schemeClr val="lt1"/>
              </a:buClr>
              <a:buSzPts val="2800"/>
              <a:buFont typeface="Noto Sans Symbols"/>
              <a:buChar char="🡪"/>
            </a:pPr>
            <a:r>
              <a:rPr lang="fr-FR" sz="2800">
                <a:solidFill>
                  <a:schemeClr val="lt1"/>
                </a:solidFill>
                <a:latin typeface="Twentieth Century"/>
                <a:ea typeface="Twentieth Century"/>
                <a:cs typeface="Twentieth Century"/>
                <a:sym typeface="Twentieth Century"/>
              </a:rPr>
              <a:t>faire et faire de l’apnée</a:t>
            </a:r>
            <a:endParaRPr/>
          </a:p>
          <a:p>
            <a:pPr indent="-279400" lvl="0" marL="457200" marR="0" rtl="0" algn="l">
              <a:spcBef>
                <a:spcPts val="0"/>
              </a:spcBef>
              <a:spcAft>
                <a:spcPts val="0"/>
              </a:spcAft>
              <a:buClr>
                <a:schemeClr val="lt1"/>
              </a:buClr>
              <a:buSzPts val="2800"/>
              <a:buFont typeface="Noto Sans Symbols"/>
              <a:buNone/>
            </a:pPr>
            <a:r>
              <a:t/>
            </a:r>
            <a:endParaRPr sz="2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2800">
              <a:solidFill>
                <a:schemeClr val="lt1"/>
              </a:solidFill>
              <a:latin typeface="Twentieth Century"/>
              <a:ea typeface="Twentieth Century"/>
              <a:cs typeface="Twentieth Century"/>
              <a:sym typeface="Twentieth Century"/>
            </a:endParaRPr>
          </a:p>
        </p:txBody>
      </p:sp>
      <p:sp>
        <p:nvSpPr>
          <p:cNvPr id="335" name="Google Shape;335;p13"/>
          <p:cNvSpPr/>
          <p:nvPr/>
        </p:nvSpPr>
        <p:spPr>
          <a:xfrm>
            <a:off x="2777542" y="5611016"/>
            <a:ext cx="60452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u="sng">
                <a:solidFill>
                  <a:schemeClr val="lt1"/>
                </a:solidFill>
                <a:latin typeface="Twentieth Century"/>
                <a:ea typeface="Twentieth Century"/>
                <a:cs typeface="Twentieth Century"/>
                <a:sym typeface="Twentieth Century"/>
                <a:hlinkClick r:id="rId3">
                  <a:extLst>
                    <a:ext uri="{A12FA001-AC4F-418D-AE19-62706E023703}">
                      <ahyp:hlinkClr val="tx"/>
                    </a:ext>
                  </a:extLst>
                </a:hlinkClick>
              </a:rPr>
              <a:t>https://www.youtube.com/watch?v=Nm5QNKsgrOA</a:t>
            </a:r>
            <a:endParaRPr sz="1800">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4"/>
          <p:cNvSpPr txBox="1"/>
          <p:nvPr>
            <p:ph type="title"/>
          </p:nvPr>
        </p:nvSpPr>
        <p:spPr>
          <a:xfrm>
            <a:off x="1141413" y="0"/>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fr-FR"/>
              <a:t>ETABLIR SON TEMPS DE BASE</a:t>
            </a:r>
            <a:endParaRPr/>
          </a:p>
        </p:txBody>
      </p:sp>
      <p:sp>
        <p:nvSpPr>
          <p:cNvPr id="341" name="Google Shape;341;p14"/>
          <p:cNvSpPr txBox="1"/>
          <p:nvPr/>
        </p:nvSpPr>
        <p:spPr>
          <a:xfrm>
            <a:off x="1033836" y="1196181"/>
            <a:ext cx="10772681" cy="61247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dk1"/>
                </a:solidFill>
                <a:latin typeface="Twentieth Century"/>
                <a:ea typeface="Twentieth Century"/>
                <a:cs typeface="Twentieth Century"/>
                <a:sym typeface="Twentieth Century"/>
              </a:rPr>
              <a:t>Objectif : Pour placer toutes ses apnées = socle de l’entrainement</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fr-FR" sz="2000">
                <a:solidFill>
                  <a:schemeClr val="lt1"/>
                </a:solidFill>
                <a:latin typeface="Twentieth Century"/>
                <a:ea typeface="Twentieth Century"/>
                <a:cs typeface="Twentieth Century"/>
                <a:sym typeface="Twentieth Century"/>
              </a:rPr>
              <a:t>1. Relaxation 10 ‘</a:t>
            </a:r>
            <a:endParaRPr/>
          </a:p>
          <a:p>
            <a:pPr indent="0" lvl="0" marL="0" marR="0" rtl="0" algn="l">
              <a:spcBef>
                <a:spcPts val="0"/>
              </a:spcBef>
              <a:spcAft>
                <a:spcPts val="0"/>
              </a:spcAft>
              <a:buNone/>
            </a:pPr>
            <a:r>
              <a:rPr lang="fr-FR" sz="2000">
                <a:solidFill>
                  <a:schemeClr val="lt1"/>
                </a:solidFill>
                <a:latin typeface="Twentieth Century"/>
                <a:ea typeface="Twentieth Century"/>
                <a:cs typeface="Twentieth Century"/>
                <a:sym typeface="Twentieth Century"/>
              </a:rPr>
              <a:t>2. Allongé : se détendre et remplir d’air à fond  pour établir son temps de base</a:t>
            </a:r>
            <a:endParaRPr/>
          </a:p>
          <a:p>
            <a:pPr indent="0" lvl="0" marL="0" marR="0" rtl="0" algn="l">
              <a:spcBef>
                <a:spcPts val="0"/>
              </a:spcBef>
              <a:spcAft>
                <a:spcPts val="0"/>
              </a:spcAft>
              <a:buNone/>
            </a:pPr>
            <a:r>
              <a:rPr i="1" lang="fr-FR" sz="1800">
                <a:solidFill>
                  <a:schemeClr val="lt1"/>
                </a:solidFill>
                <a:latin typeface="Twentieth Century"/>
                <a:ea typeface="Twentieth Century"/>
                <a:cs typeface="Twentieth Century"/>
                <a:sym typeface="Twentieth Century"/>
              </a:rPr>
              <a:t>Ex : temps de base de 2’</a:t>
            </a:r>
            <a:endParaRPr/>
          </a:p>
          <a:p>
            <a:pPr indent="0" lvl="0" marL="0" marR="0" rtl="0" algn="l">
              <a:spcBef>
                <a:spcPts val="0"/>
              </a:spcBef>
              <a:spcAft>
                <a:spcPts val="0"/>
              </a:spcAft>
              <a:buNone/>
            </a:pPr>
            <a:r>
              <a:rPr i="1" lang="fr-FR" sz="1800" u="sng">
                <a:solidFill>
                  <a:schemeClr val="lt1"/>
                </a:solidFill>
                <a:latin typeface="Twentieth Century"/>
                <a:ea typeface="Twentieth Century"/>
                <a:cs typeface="Twentieth Century"/>
                <a:sym typeface="Twentieth Century"/>
              </a:rPr>
              <a:t>75% du max = </a:t>
            </a:r>
            <a:r>
              <a:rPr b="1" i="1" lang="fr-FR" sz="1800" u="sng">
                <a:solidFill>
                  <a:schemeClr val="lt1"/>
                </a:solidFill>
                <a:latin typeface="Twentieth Century"/>
                <a:ea typeface="Twentieth Century"/>
                <a:cs typeface="Twentieth Century"/>
                <a:sym typeface="Twentieth Century"/>
              </a:rPr>
              <a:t>1’30</a:t>
            </a:r>
            <a:r>
              <a:rPr b="1" i="1" lang="fr-FR" sz="1800">
                <a:solidFill>
                  <a:schemeClr val="lt1"/>
                </a:solidFill>
                <a:latin typeface="Twentieth Century"/>
                <a:ea typeface="Twentieth Century"/>
                <a:cs typeface="Twentieth Century"/>
                <a:sym typeface="Twentieth Century"/>
              </a:rPr>
              <a:t>’’ </a:t>
            </a:r>
            <a:r>
              <a:rPr i="1" lang="fr-FR" sz="1800">
                <a:solidFill>
                  <a:schemeClr val="lt1"/>
                </a:solidFill>
                <a:latin typeface="Twentieth Century"/>
                <a:ea typeface="Twentieth Century"/>
                <a:cs typeface="Twentieth Century"/>
                <a:sym typeface="Twentieth Century"/>
              </a:rPr>
              <a:t>🡪 recup entre 1’15 et 3’</a:t>
            </a:r>
            <a:endParaRPr/>
          </a:p>
          <a:p>
            <a:pPr indent="-158750" lvl="0" marL="285750" marR="0" rtl="0" algn="l">
              <a:spcBef>
                <a:spcPts val="0"/>
              </a:spcBef>
              <a:spcAft>
                <a:spcPts val="0"/>
              </a:spcAft>
              <a:buClr>
                <a:schemeClr val="lt1"/>
              </a:buClr>
              <a:buSzPts val="2000"/>
              <a:buFont typeface="Twentieth Century"/>
              <a:buNone/>
            </a:pPr>
            <a:r>
              <a:t/>
            </a:r>
            <a:endParaRPr sz="20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fr-FR" sz="2000">
                <a:solidFill>
                  <a:schemeClr val="lt1"/>
                </a:solidFill>
                <a:latin typeface="Twentieth Century"/>
                <a:ea typeface="Twentieth Century"/>
                <a:cs typeface="Twentieth Century"/>
                <a:sym typeface="Twentieth Century"/>
              </a:rPr>
              <a:t>4. Maitriser une apnée de 1’30</a:t>
            </a:r>
            <a:endParaRPr/>
          </a:p>
          <a:p>
            <a:pPr indent="0" lvl="0" marL="0" marR="0" rtl="0" algn="l">
              <a:spcBef>
                <a:spcPts val="0"/>
              </a:spcBef>
              <a:spcAft>
                <a:spcPts val="0"/>
              </a:spcAft>
              <a:buNone/>
            </a:pPr>
            <a:r>
              <a:rPr lang="fr-FR" sz="2000">
                <a:solidFill>
                  <a:schemeClr val="lt1"/>
                </a:solidFill>
                <a:latin typeface="Twentieth Century"/>
                <a:ea typeface="Twentieth Century"/>
                <a:cs typeface="Twentieth Century"/>
                <a:sym typeface="Twentieth Century"/>
              </a:rPr>
              <a:t>Série de 10 fois 1’30</a:t>
            </a:r>
            <a:endParaRPr/>
          </a:p>
          <a:p>
            <a:pPr indent="538163" lvl="0" marL="0" marR="0" rtl="0" algn="l">
              <a:spcBef>
                <a:spcPts val="0"/>
              </a:spcBef>
              <a:spcAft>
                <a:spcPts val="0"/>
              </a:spcAft>
              <a:buNone/>
            </a:pPr>
            <a:r>
              <a:rPr i="1" lang="fr-FR" sz="1600">
                <a:solidFill>
                  <a:schemeClr val="lt1"/>
                </a:solidFill>
                <a:latin typeface="Twentieth Century"/>
                <a:ea typeface="Twentieth Century"/>
                <a:cs typeface="Twentieth Century"/>
                <a:sym typeface="Twentieth Century"/>
              </a:rPr>
              <a:t>1’30’’ Récup 3’</a:t>
            </a:r>
            <a:endParaRPr/>
          </a:p>
          <a:p>
            <a:pPr indent="538163" lvl="0" marL="0" marR="0" rtl="0" algn="l">
              <a:spcBef>
                <a:spcPts val="0"/>
              </a:spcBef>
              <a:spcAft>
                <a:spcPts val="0"/>
              </a:spcAft>
              <a:buNone/>
            </a:pPr>
            <a:r>
              <a:rPr i="1" lang="fr-FR" sz="1600">
                <a:solidFill>
                  <a:schemeClr val="lt1"/>
                </a:solidFill>
                <a:latin typeface="Twentieth Century"/>
                <a:ea typeface="Twentieth Century"/>
                <a:cs typeface="Twentieth Century"/>
                <a:sym typeface="Twentieth Century"/>
              </a:rPr>
              <a:t>1’30’’ Récup 2’45’’</a:t>
            </a:r>
            <a:endParaRPr/>
          </a:p>
          <a:p>
            <a:pPr indent="538163" lvl="0" marL="0" marR="0" rtl="0" algn="l">
              <a:spcBef>
                <a:spcPts val="0"/>
              </a:spcBef>
              <a:spcAft>
                <a:spcPts val="0"/>
              </a:spcAft>
              <a:buNone/>
            </a:pPr>
            <a:r>
              <a:rPr i="1" lang="fr-FR" sz="1600">
                <a:solidFill>
                  <a:schemeClr val="lt1"/>
                </a:solidFill>
                <a:latin typeface="Twentieth Century"/>
                <a:ea typeface="Twentieth Century"/>
                <a:cs typeface="Twentieth Century"/>
                <a:sym typeface="Twentieth Century"/>
              </a:rPr>
              <a:t>1’30’’ Récup 2’30’’</a:t>
            </a:r>
            <a:endParaRPr/>
          </a:p>
          <a:p>
            <a:pPr indent="538163" lvl="0" marL="0" marR="0" rtl="0" algn="l">
              <a:spcBef>
                <a:spcPts val="0"/>
              </a:spcBef>
              <a:spcAft>
                <a:spcPts val="0"/>
              </a:spcAft>
              <a:buNone/>
            </a:pPr>
            <a:r>
              <a:rPr i="1" lang="fr-FR" sz="1600">
                <a:solidFill>
                  <a:schemeClr val="lt1"/>
                </a:solidFill>
                <a:latin typeface="Twentieth Century"/>
                <a:ea typeface="Twentieth Century"/>
                <a:cs typeface="Twentieth Century"/>
                <a:sym typeface="Twentieth Century"/>
              </a:rPr>
              <a:t>1’30’’ Récup 2’15</a:t>
            </a:r>
            <a:endParaRPr/>
          </a:p>
          <a:p>
            <a:pPr indent="538163" lvl="0" marL="0" marR="0" rtl="0" algn="l">
              <a:spcBef>
                <a:spcPts val="0"/>
              </a:spcBef>
              <a:spcAft>
                <a:spcPts val="0"/>
              </a:spcAft>
              <a:buNone/>
            </a:pPr>
            <a:r>
              <a:rPr i="1" lang="fr-FR" sz="1600">
                <a:solidFill>
                  <a:schemeClr val="lt1"/>
                </a:solidFill>
                <a:latin typeface="Twentieth Century"/>
                <a:ea typeface="Twentieth Century"/>
                <a:cs typeface="Twentieth Century"/>
                <a:sym typeface="Twentieth Century"/>
              </a:rPr>
              <a:t>1’30’’ Récup 2’</a:t>
            </a:r>
            <a:endParaRPr/>
          </a:p>
          <a:p>
            <a:pPr indent="538163" lvl="0" marL="0" marR="0" rtl="0" algn="l">
              <a:spcBef>
                <a:spcPts val="0"/>
              </a:spcBef>
              <a:spcAft>
                <a:spcPts val="0"/>
              </a:spcAft>
              <a:buNone/>
            </a:pPr>
            <a:r>
              <a:rPr i="1" lang="fr-FR" sz="1600">
                <a:solidFill>
                  <a:schemeClr val="lt1"/>
                </a:solidFill>
                <a:latin typeface="Twentieth Century"/>
                <a:ea typeface="Twentieth Century"/>
                <a:cs typeface="Twentieth Century"/>
                <a:sym typeface="Twentieth Century"/>
              </a:rPr>
              <a:t>1’30’’ Récup 1’45</a:t>
            </a:r>
            <a:endParaRPr/>
          </a:p>
          <a:p>
            <a:pPr indent="538163" lvl="0" marL="0" marR="0" rtl="0" algn="l">
              <a:spcBef>
                <a:spcPts val="0"/>
              </a:spcBef>
              <a:spcAft>
                <a:spcPts val="0"/>
              </a:spcAft>
              <a:buNone/>
            </a:pPr>
            <a:r>
              <a:rPr i="1" lang="fr-FR" sz="1600">
                <a:solidFill>
                  <a:schemeClr val="lt1"/>
                </a:solidFill>
                <a:latin typeface="Twentieth Century"/>
                <a:ea typeface="Twentieth Century"/>
                <a:cs typeface="Twentieth Century"/>
                <a:sym typeface="Twentieth Century"/>
              </a:rPr>
              <a:t>1’30’’ Récup 1’30’</a:t>
            </a:r>
            <a:endParaRPr/>
          </a:p>
          <a:p>
            <a:pPr indent="538163" lvl="0" marL="0" marR="0" rtl="0" algn="l">
              <a:spcBef>
                <a:spcPts val="0"/>
              </a:spcBef>
              <a:spcAft>
                <a:spcPts val="0"/>
              </a:spcAft>
              <a:buNone/>
            </a:pPr>
            <a:r>
              <a:rPr i="1" lang="fr-FR" sz="1600">
                <a:solidFill>
                  <a:schemeClr val="lt1"/>
                </a:solidFill>
                <a:latin typeface="Twentieth Century"/>
                <a:ea typeface="Twentieth Century"/>
                <a:cs typeface="Twentieth Century"/>
                <a:sym typeface="Twentieth Century"/>
              </a:rPr>
              <a:t>1’30’’ Récup 1’15</a:t>
            </a:r>
            <a:endParaRPr/>
          </a:p>
          <a:p>
            <a:pPr indent="538163" lvl="0" marL="0" marR="0" rtl="0" algn="l">
              <a:spcBef>
                <a:spcPts val="0"/>
              </a:spcBef>
              <a:spcAft>
                <a:spcPts val="0"/>
              </a:spcAft>
              <a:buNone/>
            </a:pPr>
            <a:r>
              <a:rPr i="1" lang="fr-FR" sz="1600">
                <a:solidFill>
                  <a:schemeClr val="lt1"/>
                </a:solidFill>
                <a:latin typeface="Twentieth Century"/>
                <a:ea typeface="Twentieth Century"/>
                <a:cs typeface="Twentieth Century"/>
                <a:sym typeface="Twentieth Century"/>
              </a:rPr>
              <a:t>1’30’’ Récup 1’</a:t>
            </a:r>
            <a:endParaRPr/>
          </a:p>
          <a:p>
            <a:pPr indent="538163" lvl="0" marL="0" marR="0" rtl="0" algn="l">
              <a:spcBef>
                <a:spcPts val="0"/>
              </a:spcBef>
              <a:spcAft>
                <a:spcPts val="0"/>
              </a:spcAft>
              <a:buNone/>
            </a:pPr>
            <a:r>
              <a:rPr i="1" lang="fr-FR" sz="1600">
                <a:solidFill>
                  <a:schemeClr val="lt1"/>
                </a:solidFill>
                <a:latin typeface="Twentieth Century"/>
                <a:ea typeface="Twentieth Century"/>
                <a:cs typeface="Twentieth Century"/>
                <a:sym typeface="Twentieth Century"/>
              </a:rPr>
              <a:t>1’30’’</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5"/>
          <p:cNvSpPr/>
          <p:nvPr/>
        </p:nvSpPr>
        <p:spPr>
          <a:xfrm>
            <a:off x="1420905" y="1319224"/>
            <a:ext cx="10304930" cy="35086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lt1"/>
                </a:solidFill>
                <a:latin typeface="Twentieth Century"/>
                <a:ea typeface="Twentieth Century"/>
                <a:cs typeface="Twentieth Century"/>
                <a:sym typeface="Twentieth Century"/>
              </a:rPr>
              <a:t>5. Maitriser une apnée de 1’45 : Série de 10 fois 1’45</a:t>
            </a:r>
            <a:endParaRPr/>
          </a:p>
          <a:p>
            <a:pPr indent="538163"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1’45 </a:t>
            </a:r>
            <a:r>
              <a:rPr i="1" lang="fr-FR" sz="1800">
                <a:solidFill>
                  <a:schemeClr val="lt1"/>
                </a:solidFill>
                <a:latin typeface="Twentieth Century"/>
                <a:ea typeface="Twentieth Century"/>
                <a:cs typeface="Twentieth Century"/>
                <a:sym typeface="Twentieth Century"/>
              </a:rPr>
              <a:t>Récup 3’</a:t>
            </a:r>
            <a:endParaRPr/>
          </a:p>
          <a:p>
            <a:pPr indent="538163"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1’45 </a:t>
            </a:r>
            <a:r>
              <a:rPr i="1" lang="fr-FR" sz="1800">
                <a:solidFill>
                  <a:schemeClr val="lt1"/>
                </a:solidFill>
                <a:latin typeface="Twentieth Century"/>
                <a:ea typeface="Twentieth Century"/>
                <a:cs typeface="Twentieth Century"/>
                <a:sym typeface="Twentieth Century"/>
              </a:rPr>
              <a:t>Récup 2’45’’</a:t>
            </a:r>
            <a:endParaRPr/>
          </a:p>
          <a:p>
            <a:pPr indent="538163"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1’45 </a:t>
            </a:r>
            <a:r>
              <a:rPr i="1" lang="fr-FR" sz="1800">
                <a:solidFill>
                  <a:schemeClr val="lt1"/>
                </a:solidFill>
                <a:latin typeface="Twentieth Century"/>
                <a:ea typeface="Twentieth Century"/>
                <a:cs typeface="Twentieth Century"/>
                <a:sym typeface="Twentieth Century"/>
              </a:rPr>
              <a:t>Récup 2’30’’</a:t>
            </a:r>
            <a:endParaRPr/>
          </a:p>
          <a:p>
            <a:pPr indent="538163"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1’45 </a:t>
            </a:r>
            <a:r>
              <a:rPr i="1" lang="fr-FR" sz="1800">
                <a:solidFill>
                  <a:schemeClr val="lt1"/>
                </a:solidFill>
                <a:latin typeface="Twentieth Century"/>
                <a:ea typeface="Twentieth Century"/>
                <a:cs typeface="Twentieth Century"/>
                <a:sym typeface="Twentieth Century"/>
              </a:rPr>
              <a:t>Récup 2’15</a:t>
            </a:r>
            <a:endParaRPr/>
          </a:p>
          <a:p>
            <a:pPr indent="538163"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1’45 </a:t>
            </a:r>
            <a:r>
              <a:rPr i="1" lang="fr-FR" sz="1800">
                <a:solidFill>
                  <a:schemeClr val="lt1"/>
                </a:solidFill>
                <a:latin typeface="Twentieth Century"/>
                <a:ea typeface="Twentieth Century"/>
                <a:cs typeface="Twentieth Century"/>
                <a:sym typeface="Twentieth Century"/>
              </a:rPr>
              <a:t>Récup 2’</a:t>
            </a:r>
            <a:endParaRPr/>
          </a:p>
          <a:p>
            <a:pPr indent="538163"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1’45 </a:t>
            </a:r>
            <a:r>
              <a:rPr i="1" lang="fr-FR" sz="1800">
                <a:solidFill>
                  <a:schemeClr val="lt1"/>
                </a:solidFill>
                <a:latin typeface="Twentieth Century"/>
                <a:ea typeface="Twentieth Century"/>
                <a:cs typeface="Twentieth Century"/>
                <a:sym typeface="Twentieth Century"/>
              </a:rPr>
              <a:t>Récup 1’45</a:t>
            </a:r>
            <a:endParaRPr/>
          </a:p>
          <a:p>
            <a:pPr indent="538163"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1’45 </a:t>
            </a:r>
            <a:r>
              <a:rPr i="1" lang="fr-FR" sz="1800">
                <a:solidFill>
                  <a:schemeClr val="lt1"/>
                </a:solidFill>
                <a:latin typeface="Twentieth Century"/>
                <a:ea typeface="Twentieth Century"/>
                <a:cs typeface="Twentieth Century"/>
                <a:sym typeface="Twentieth Century"/>
              </a:rPr>
              <a:t>Récup 1’30’</a:t>
            </a:r>
            <a:endParaRPr/>
          </a:p>
          <a:p>
            <a:pPr indent="538163"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1’45 </a:t>
            </a:r>
            <a:r>
              <a:rPr i="1" lang="fr-FR" sz="1800">
                <a:solidFill>
                  <a:schemeClr val="lt1"/>
                </a:solidFill>
                <a:latin typeface="Twentieth Century"/>
                <a:ea typeface="Twentieth Century"/>
                <a:cs typeface="Twentieth Century"/>
                <a:sym typeface="Twentieth Century"/>
              </a:rPr>
              <a:t>Récup 1’15</a:t>
            </a:r>
            <a:endParaRPr/>
          </a:p>
          <a:p>
            <a:pPr indent="538163"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1’45 </a:t>
            </a:r>
            <a:r>
              <a:rPr i="1" lang="fr-FR" sz="1800">
                <a:solidFill>
                  <a:schemeClr val="lt1"/>
                </a:solidFill>
                <a:latin typeface="Twentieth Century"/>
                <a:ea typeface="Twentieth Century"/>
                <a:cs typeface="Twentieth Century"/>
                <a:sym typeface="Twentieth Century"/>
              </a:rPr>
              <a:t>Récup 1’</a:t>
            </a:r>
            <a:endParaRPr/>
          </a:p>
          <a:p>
            <a:pPr indent="538163" lvl="0" marL="0" marR="0" rtl="0" algn="l">
              <a:spcBef>
                <a:spcPts val="0"/>
              </a:spcBef>
              <a:spcAft>
                <a:spcPts val="0"/>
              </a:spcAft>
              <a:buNone/>
            </a:pPr>
            <a:r>
              <a:rPr i="1" lang="fr-FR" sz="1800">
                <a:solidFill>
                  <a:schemeClr val="lt1"/>
                </a:solidFill>
                <a:latin typeface="Twentieth Century"/>
                <a:ea typeface="Twentieth Century"/>
                <a:cs typeface="Twentieth Century"/>
                <a:sym typeface="Twentieth Century"/>
              </a:rPr>
              <a:t>1’45’’</a:t>
            </a:r>
            <a:endParaRPr/>
          </a:p>
          <a:p>
            <a:pPr indent="538163" lvl="0" marL="0" marR="0" rtl="0" algn="l">
              <a:spcBef>
                <a:spcPts val="0"/>
              </a:spcBef>
              <a:spcAft>
                <a:spcPts val="0"/>
              </a:spcAft>
              <a:buNone/>
            </a:pPr>
            <a:r>
              <a:t/>
            </a:r>
            <a:endParaRPr i="1"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Twentieth Century"/>
              <a:buNone/>
            </a:pPr>
            <a:r>
              <a:rPr lang="fr-FR"/>
              <a:t>HISTOIRE ET ORIGINE DE L’APNEE</a:t>
            </a:r>
            <a:endParaRPr/>
          </a:p>
        </p:txBody>
      </p:sp>
      <p:pic>
        <p:nvPicPr>
          <p:cNvPr id="245" name="Google Shape;245;p2"/>
          <p:cNvPicPr preferRelativeResize="0"/>
          <p:nvPr/>
        </p:nvPicPr>
        <p:blipFill rotWithShape="1">
          <a:blip r:embed="rId3">
            <a:alphaModFix/>
          </a:blip>
          <a:srcRect b="0" l="0" r="0" t="0"/>
          <a:stretch/>
        </p:blipFill>
        <p:spPr>
          <a:xfrm>
            <a:off x="9362632" y="6030204"/>
            <a:ext cx="2610731" cy="590663"/>
          </a:xfrm>
          <a:prstGeom prst="rect">
            <a:avLst/>
          </a:prstGeom>
          <a:noFill/>
          <a:ln>
            <a:noFill/>
          </a:ln>
        </p:spPr>
      </p:pic>
      <p:sp>
        <p:nvSpPr>
          <p:cNvPr id="246" name="Google Shape;246;p2"/>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2"/>
              </a:buClr>
              <a:buSzPts val="25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
          <p:cNvSpPr txBox="1"/>
          <p:nvPr>
            <p:ph type="title"/>
          </p:nvPr>
        </p:nvSpPr>
        <p:spPr>
          <a:xfrm>
            <a:off x="4881078" y="-552656"/>
            <a:ext cx="3856037" cy="163988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Twentieth Century"/>
              <a:buNone/>
            </a:pPr>
            <a:r>
              <a:rPr lang="fr-FR" sz="4000"/>
              <a:t>ORIGINE</a:t>
            </a:r>
            <a:endParaRPr sz="4000"/>
          </a:p>
        </p:txBody>
      </p:sp>
      <p:pic>
        <p:nvPicPr>
          <p:cNvPr id="252" name="Google Shape;252;p3"/>
          <p:cNvPicPr preferRelativeResize="0"/>
          <p:nvPr>
            <p:ph idx="1" type="body"/>
          </p:nvPr>
        </p:nvPicPr>
        <p:blipFill rotWithShape="1">
          <a:blip r:embed="rId3">
            <a:alphaModFix/>
          </a:blip>
          <a:srcRect b="0" l="0" r="0" t="0"/>
          <a:stretch/>
        </p:blipFill>
        <p:spPr>
          <a:xfrm>
            <a:off x="4479541" y="2316666"/>
            <a:ext cx="7531354" cy="4312735"/>
          </a:xfrm>
          <a:prstGeom prst="rect">
            <a:avLst/>
          </a:prstGeom>
          <a:noFill/>
          <a:ln>
            <a:noFill/>
          </a:ln>
        </p:spPr>
      </p:pic>
      <p:sp>
        <p:nvSpPr>
          <p:cNvPr id="253" name="Google Shape;253;p3"/>
          <p:cNvSpPr txBox="1"/>
          <p:nvPr>
            <p:ph idx="2" type="body"/>
          </p:nvPr>
        </p:nvSpPr>
        <p:spPr>
          <a:xfrm>
            <a:off x="797517" y="2213116"/>
            <a:ext cx="3856037" cy="415088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chemeClr val="lt1"/>
              </a:buClr>
              <a:buSzPts val="2000"/>
              <a:buNone/>
            </a:pPr>
            <a:r>
              <a:rPr lang="fr-FR"/>
              <a:t>- </a:t>
            </a:r>
            <a:r>
              <a:rPr lang="fr-FR" u="sng"/>
              <a:t>Mésopotamie </a:t>
            </a:r>
            <a:r>
              <a:rPr lang="fr-FR"/>
              <a:t>: </a:t>
            </a:r>
            <a:endParaRPr/>
          </a:p>
          <a:p>
            <a:pPr indent="0" lvl="0" marL="0" rtl="0" algn="l">
              <a:lnSpc>
                <a:spcPct val="120000"/>
              </a:lnSpc>
              <a:spcBef>
                <a:spcPts val="1000"/>
              </a:spcBef>
              <a:spcAft>
                <a:spcPts val="0"/>
              </a:spcAft>
              <a:buClr>
                <a:schemeClr val="lt1"/>
              </a:buClr>
              <a:buSzPts val="2000"/>
              <a:buNone/>
            </a:pPr>
            <a:r>
              <a:rPr lang="fr-FR"/>
              <a:t>6500 ans  dans la « cité perdue de l’adab » : lampes avec coquillages, nacre</a:t>
            </a:r>
            <a:endParaRPr/>
          </a:p>
          <a:p>
            <a:pPr indent="0" lvl="0" marL="0" rtl="0" algn="l">
              <a:lnSpc>
                <a:spcPct val="120000"/>
              </a:lnSpc>
              <a:spcBef>
                <a:spcPts val="1000"/>
              </a:spcBef>
              <a:spcAft>
                <a:spcPts val="0"/>
              </a:spcAft>
              <a:buClr>
                <a:schemeClr val="lt1"/>
              </a:buClr>
              <a:buSzPts val="2000"/>
              <a:buNone/>
            </a:pPr>
            <a:r>
              <a:rPr lang="fr-FR"/>
              <a:t>🡪 Quantités trouvées qui atteste d’une activité de plongée libre </a:t>
            </a:r>
            <a:endParaRPr/>
          </a:p>
          <a:p>
            <a:pPr indent="-285750" lvl="0" marL="285750" rtl="0" algn="l">
              <a:lnSpc>
                <a:spcPct val="120000"/>
              </a:lnSpc>
              <a:spcBef>
                <a:spcPts val="1000"/>
              </a:spcBef>
              <a:spcAft>
                <a:spcPts val="0"/>
              </a:spcAft>
              <a:buClr>
                <a:schemeClr val="lt1"/>
              </a:buClr>
              <a:buSzPts val="2000"/>
              <a:buFont typeface="Twentieth Century"/>
              <a:buChar char="-"/>
            </a:pPr>
            <a:r>
              <a:rPr lang="fr-FR" u="sng"/>
              <a:t>Haute antiquité égyptienne </a:t>
            </a:r>
            <a:r>
              <a:rPr lang="fr-FR"/>
              <a:t>: corps avec perle dans la main droite</a:t>
            </a:r>
            <a:endParaRPr/>
          </a:p>
          <a:p>
            <a:pPr indent="-285750" lvl="0" marL="285750" rtl="0" algn="l">
              <a:lnSpc>
                <a:spcPct val="120000"/>
              </a:lnSpc>
              <a:spcBef>
                <a:spcPts val="1000"/>
              </a:spcBef>
              <a:spcAft>
                <a:spcPts val="0"/>
              </a:spcAft>
              <a:buClr>
                <a:schemeClr val="lt1"/>
              </a:buClr>
              <a:buSzPts val="2000"/>
              <a:buFont typeface="Twentieth Century"/>
              <a:buChar char="-"/>
            </a:pPr>
            <a:r>
              <a:rPr lang="fr-FR" u="sng"/>
              <a:t>Bas relief assyrien 3000 ans </a:t>
            </a:r>
            <a:r>
              <a:rPr lang="fr-FR"/>
              <a:t>: nageurs de combat équipés d’outre</a:t>
            </a:r>
            <a:endParaRPr/>
          </a:p>
        </p:txBody>
      </p:sp>
      <p:sp>
        <p:nvSpPr>
          <p:cNvPr id="254" name="Google Shape;254;p3"/>
          <p:cNvSpPr txBox="1"/>
          <p:nvPr/>
        </p:nvSpPr>
        <p:spPr>
          <a:xfrm>
            <a:off x="632011" y="1286448"/>
            <a:ext cx="1083833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2400">
                <a:solidFill>
                  <a:schemeClr val="dk1"/>
                </a:solidFill>
                <a:latin typeface="Twentieth Century"/>
                <a:ea typeface="Twentieth Century"/>
                <a:cs typeface="Twentieth Century"/>
                <a:sym typeface="Twentieth Century"/>
              </a:rPr>
              <a:t>Une plongée en apnée pratiquée par beaucoup de peuples dans plusieurs régions géographiques</a:t>
            </a:r>
            <a:endParaRPr sz="2400">
              <a:solidFill>
                <a:schemeClr val="dk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
          <p:cNvSpPr txBox="1"/>
          <p:nvPr>
            <p:ph type="title"/>
          </p:nvPr>
        </p:nvSpPr>
        <p:spPr>
          <a:xfrm>
            <a:off x="4597307" y="201706"/>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fr-FR"/>
              <a:t>ORIGINE</a:t>
            </a:r>
            <a:endParaRPr/>
          </a:p>
        </p:txBody>
      </p:sp>
      <p:sp>
        <p:nvSpPr>
          <p:cNvPr id="260" name="Google Shape;260;p4"/>
          <p:cNvSpPr txBox="1"/>
          <p:nvPr/>
        </p:nvSpPr>
        <p:spPr>
          <a:xfrm>
            <a:off x="993495" y="1850046"/>
            <a:ext cx="10382717" cy="355994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lt1"/>
              </a:buClr>
              <a:buSzPts val="3000"/>
              <a:buFont typeface="Arial"/>
              <a:buNone/>
            </a:pPr>
            <a:r>
              <a:rPr lang="fr-FR" sz="2400" u="sng">
                <a:solidFill>
                  <a:schemeClr val="lt1"/>
                </a:solidFill>
                <a:latin typeface="Twentieth Century"/>
                <a:ea typeface="Twentieth Century"/>
                <a:cs typeface="Twentieth Century"/>
                <a:sym typeface="Twentieth Century"/>
              </a:rPr>
              <a:t>Grecs et romains </a:t>
            </a:r>
            <a:r>
              <a:rPr lang="fr-FR" sz="2400">
                <a:solidFill>
                  <a:schemeClr val="lt1"/>
                </a:solidFill>
                <a:latin typeface="Twentieth Century"/>
                <a:ea typeface="Twentieth Century"/>
                <a:cs typeface="Twentieth Century"/>
                <a:sym typeface="Twentieth Century"/>
              </a:rPr>
              <a:t>: </a:t>
            </a:r>
            <a:endParaRPr/>
          </a:p>
          <a:p>
            <a:pPr indent="-228600" lvl="0" marL="228600" marR="0" rtl="0" algn="l">
              <a:lnSpc>
                <a:spcPct val="120000"/>
              </a:lnSpc>
              <a:spcBef>
                <a:spcPts val="1000"/>
              </a:spcBef>
              <a:spcAft>
                <a:spcPts val="0"/>
              </a:spcAft>
              <a:buClr>
                <a:schemeClr val="lt1"/>
              </a:buClr>
              <a:buSzPts val="3000"/>
              <a:buFont typeface="Arial"/>
              <a:buChar char="•"/>
            </a:pPr>
            <a:r>
              <a:rPr lang="fr-FR" sz="2400">
                <a:solidFill>
                  <a:schemeClr val="lt1"/>
                </a:solidFill>
                <a:latin typeface="Twentieth Century"/>
                <a:ea typeface="Twentieth Century"/>
                <a:cs typeface="Twentieth Century"/>
                <a:sym typeface="Twentieth Century"/>
              </a:rPr>
              <a:t>Utilisation éponges pour un usage chirurgical (-400 av JC)</a:t>
            </a:r>
            <a:endParaRPr/>
          </a:p>
          <a:p>
            <a:pPr indent="-228600" lvl="0" marL="228600" marR="0" rtl="0" algn="l">
              <a:lnSpc>
                <a:spcPct val="120000"/>
              </a:lnSpc>
              <a:spcBef>
                <a:spcPts val="1000"/>
              </a:spcBef>
              <a:spcAft>
                <a:spcPts val="0"/>
              </a:spcAft>
              <a:buClr>
                <a:schemeClr val="lt1"/>
              </a:buClr>
              <a:buSzPts val="3000"/>
              <a:buFont typeface="Arial"/>
              <a:buChar char="•"/>
            </a:pPr>
            <a:r>
              <a:rPr lang="fr-FR" sz="2400">
                <a:solidFill>
                  <a:schemeClr val="lt1"/>
                </a:solidFill>
                <a:latin typeface="Twentieth Century"/>
                <a:ea typeface="Twentieth Century"/>
                <a:cs typeface="Twentieth Century"/>
                <a:sym typeface="Twentieth Century"/>
              </a:rPr>
              <a:t>Etoffes teintes à la pourpre, colorant extrait du murex pêchés au dessous de 20 m de profondeur (-300 a JC)</a:t>
            </a:r>
            <a:endParaRPr/>
          </a:p>
          <a:p>
            <a:pPr indent="-228600" lvl="0" marL="228600" marR="0" rtl="0" algn="l">
              <a:lnSpc>
                <a:spcPct val="120000"/>
              </a:lnSpc>
              <a:spcBef>
                <a:spcPts val="1000"/>
              </a:spcBef>
              <a:spcAft>
                <a:spcPts val="0"/>
              </a:spcAft>
              <a:buClr>
                <a:schemeClr val="lt1"/>
              </a:buClr>
              <a:buSzPts val="3000"/>
              <a:buFont typeface="Arial"/>
              <a:buChar char="•"/>
            </a:pPr>
            <a:r>
              <a:rPr lang="fr-FR" sz="2400">
                <a:solidFill>
                  <a:schemeClr val="lt1"/>
                </a:solidFill>
                <a:latin typeface="Twentieth Century"/>
                <a:ea typeface="Twentieth Century"/>
                <a:cs typeface="Twentieth Century"/>
                <a:sym typeface="Twentieth Century"/>
              </a:rPr>
              <a:t>Anecdote -30 a JC de Marc-Antoine et Cléopatre :</a:t>
            </a:r>
            <a:endParaRPr/>
          </a:p>
          <a:p>
            <a:pPr indent="0" lvl="0" marL="0" marR="0" rtl="0" algn="l">
              <a:lnSpc>
                <a:spcPct val="120000"/>
              </a:lnSpc>
              <a:spcBef>
                <a:spcPts val="1000"/>
              </a:spcBef>
              <a:spcAft>
                <a:spcPts val="0"/>
              </a:spcAft>
              <a:buClr>
                <a:schemeClr val="lt1"/>
              </a:buClr>
              <a:buSzPts val="2500"/>
              <a:buFont typeface="Arial"/>
              <a:buNone/>
            </a:pPr>
            <a:r>
              <a:rPr i="1" lang="fr-FR" sz="2000">
                <a:solidFill>
                  <a:schemeClr val="lt1"/>
                </a:solidFill>
                <a:latin typeface="Twentieth Century"/>
                <a:ea typeface="Twentieth Century"/>
                <a:cs typeface="Twentieth Century"/>
                <a:sym typeface="Twentieth Century"/>
              </a:rPr>
              <a:t>Plongeurs de Marc-Antoine accrochèrent des poissons au bout de la ligne et ceux de Cléopatre un poisson fumé</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
          <p:cNvSpPr txBox="1"/>
          <p:nvPr>
            <p:ph type="title"/>
          </p:nvPr>
        </p:nvSpPr>
        <p:spPr>
          <a:xfrm>
            <a:off x="1402199" y="-653423"/>
            <a:ext cx="7661119" cy="163988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rPr lang="fr-FR"/>
              <a:t>ORIGINE : MATÉRIEL UTILISE</a:t>
            </a:r>
            <a:endParaRPr/>
          </a:p>
        </p:txBody>
      </p:sp>
      <p:pic>
        <p:nvPicPr>
          <p:cNvPr id="266" name="Google Shape;266;p5"/>
          <p:cNvPicPr preferRelativeResize="0"/>
          <p:nvPr>
            <p:ph idx="1" type="body"/>
          </p:nvPr>
        </p:nvPicPr>
        <p:blipFill rotWithShape="1">
          <a:blip r:embed="rId3">
            <a:alphaModFix/>
          </a:blip>
          <a:srcRect b="8814" l="14466" r="11722" t="24238"/>
          <a:stretch/>
        </p:blipFill>
        <p:spPr>
          <a:xfrm>
            <a:off x="763245" y="1411940"/>
            <a:ext cx="2286000" cy="3590366"/>
          </a:xfrm>
          <a:prstGeom prst="rect">
            <a:avLst/>
          </a:prstGeom>
          <a:noFill/>
          <a:ln>
            <a:noFill/>
          </a:ln>
        </p:spPr>
      </p:pic>
      <p:sp>
        <p:nvSpPr>
          <p:cNvPr id="267" name="Google Shape;267;p5"/>
          <p:cNvSpPr txBox="1"/>
          <p:nvPr/>
        </p:nvSpPr>
        <p:spPr>
          <a:xfrm>
            <a:off x="259198" y="5150192"/>
            <a:ext cx="329409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lt1"/>
                </a:solidFill>
                <a:latin typeface="Twentieth Century"/>
                <a:ea typeface="Twentieth Century"/>
                <a:cs typeface="Twentieth Century"/>
                <a:sym typeface="Twentieth Century"/>
              </a:rPr>
              <a:t>Lest utilisé par les pêcheurs de perles a JC (mains libres)</a:t>
            </a:r>
            <a:endParaRPr/>
          </a:p>
          <a:p>
            <a:pPr indent="0" lvl="0" marL="0" marR="0" rtl="0" algn="ctr">
              <a:spcBef>
                <a:spcPts val="0"/>
              </a:spcBef>
              <a:spcAft>
                <a:spcPts val="0"/>
              </a:spcAft>
              <a:buNone/>
            </a:pPr>
            <a:r>
              <a:rPr lang="fr-FR" sz="1200">
                <a:solidFill>
                  <a:schemeClr val="lt1"/>
                </a:solidFill>
                <a:latin typeface="Twentieth Century"/>
                <a:ea typeface="Twentieth Century"/>
                <a:cs typeface="Twentieth Century"/>
                <a:sym typeface="Twentieth Century"/>
              </a:rPr>
              <a:t>(Museum Museorum, Michael Bernahard Valentini, 1704)</a:t>
            </a:r>
            <a:endParaRPr sz="1200">
              <a:solidFill>
                <a:schemeClr val="lt1"/>
              </a:solidFill>
              <a:latin typeface="Twentieth Century"/>
              <a:ea typeface="Twentieth Century"/>
              <a:cs typeface="Twentieth Century"/>
              <a:sym typeface="Twentieth Century"/>
            </a:endParaRPr>
          </a:p>
        </p:txBody>
      </p:sp>
      <p:pic>
        <p:nvPicPr>
          <p:cNvPr id="268" name="Google Shape;268;p5"/>
          <p:cNvPicPr preferRelativeResize="0"/>
          <p:nvPr/>
        </p:nvPicPr>
        <p:blipFill rotWithShape="1">
          <a:blip r:embed="rId4">
            <a:alphaModFix/>
          </a:blip>
          <a:srcRect b="48348" l="0" r="0" t="0"/>
          <a:stretch/>
        </p:blipFill>
        <p:spPr>
          <a:xfrm>
            <a:off x="7250101" y="3145162"/>
            <a:ext cx="1428750" cy="841295"/>
          </a:xfrm>
          <a:prstGeom prst="rect">
            <a:avLst/>
          </a:prstGeom>
          <a:noFill/>
          <a:ln>
            <a:noFill/>
          </a:ln>
        </p:spPr>
      </p:pic>
      <p:pic>
        <p:nvPicPr>
          <p:cNvPr id="269" name="Google Shape;269;p5"/>
          <p:cNvPicPr preferRelativeResize="0"/>
          <p:nvPr/>
        </p:nvPicPr>
        <p:blipFill rotWithShape="1">
          <a:blip r:embed="rId5">
            <a:alphaModFix/>
          </a:blip>
          <a:srcRect b="0" l="0" r="0" t="0"/>
          <a:stretch/>
        </p:blipFill>
        <p:spPr>
          <a:xfrm>
            <a:off x="9400942" y="2327832"/>
            <a:ext cx="2468673" cy="3514430"/>
          </a:xfrm>
          <a:prstGeom prst="rect">
            <a:avLst/>
          </a:prstGeom>
          <a:noFill/>
          <a:ln>
            <a:noFill/>
          </a:ln>
        </p:spPr>
      </p:pic>
      <p:sp>
        <p:nvSpPr>
          <p:cNvPr id="270" name="Google Shape;270;p5"/>
          <p:cNvSpPr/>
          <p:nvPr/>
        </p:nvSpPr>
        <p:spPr>
          <a:xfrm>
            <a:off x="4825218" y="1174034"/>
            <a:ext cx="5141673"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chemeClr val="lt1"/>
                </a:solidFill>
                <a:latin typeface="Twentieth Century"/>
                <a:ea typeface="Twentieth Century"/>
                <a:cs typeface="Twentieth Century"/>
                <a:sym typeface="Twentieth Century"/>
              </a:rPr>
              <a:t>Palmes et réserves d’air </a:t>
            </a:r>
            <a:r>
              <a:rPr lang="fr-FR" sz="1800">
                <a:solidFill>
                  <a:schemeClr val="lt1"/>
                </a:solidFill>
                <a:latin typeface="Twentieth Century"/>
                <a:ea typeface="Twentieth Century"/>
                <a:cs typeface="Twentieth Century"/>
                <a:sym typeface="Twentieth Century"/>
              </a:rPr>
              <a:t>:</a:t>
            </a:r>
            <a:endParaRPr/>
          </a:p>
          <a:p>
            <a:pPr indent="0" lvl="0" marL="0" marR="0" rtl="0" algn="ctr">
              <a:spcBef>
                <a:spcPts val="0"/>
              </a:spcBef>
              <a:spcAft>
                <a:spcPts val="0"/>
              </a:spcAft>
              <a:buNone/>
            </a:pPr>
            <a:r>
              <a:rPr lang="fr-FR" sz="1800">
                <a:solidFill>
                  <a:schemeClr val="lt1"/>
                </a:solidFill>
                <a:latin typeface="Twentieth Century"/>
                <a:ea typeface="Twentieth Century"/>
                <a:cs typeface="Twentieth Century"/>
                <a:sym typeface="Twentieth Century"/>
              </a:rPr>
              <a:t>XVII siècle : Léonard de Vinci puis Borelli ont également effectué des travaux sur les palmes, sous la forme de pattes palmées ou de pattes d’ours</a:t>
            </a:r>
            <a:endParaRPr/>
          </a:p>
        </p:txBody>
      </p:sp>
      <p:sp>
        <p:nvSpPr>
          <p:cNvPr id="271" name="Google Shape;271;p5"/>
          <p:cNvSpPr/>
          <p:nvPr/>
        </p:nvSpPr>
        <p:spPr>
          <a:xfrm>
            <a:off x="7323390" y="5885849"/>
            <a:ext cx="48686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600">
                <a:solidFill>
                  <a:schemeClr val="lt1"/>
                </a:solidFill>
                <a:latin typeface="Tahoma"/>
                <a:ea typeface="Tahoma"/>
                <a:cs typeface="Tahoma"/>
                <a:sym typeface="Tahoma"/>
              </a:rPr>
              <a:t>Borelli (1679) invente un sac de cuir gonflé d’air, un peu comme un poumon artificiel, que les travailleurs sous-marin utilisent comme recycleur</a:t>
            </a:r>
            <a:endParaRPr sz="1600">
              <a:solidFill>
                <a:schemeClr val="lt1"/>
              </a:solidFill>
              <a:latin typeface="Twentieth Century"/>
              <a:ea typeface="Twentieth Century"/>
              <a:cs typeface="Twentieth Century"/>
              <a:sym typeface="Twentieth Century"/>
            </a:endParaRPr>
          </a:p>
        </p:txBody>
      </p:sp>
      <p:sp>
        <p:nvSpPr>
          <p:cNvPr id="272" name="Google Shape;272;p5"/>
          <p:cNvSpPr/>
          <p:nvPr/>
        </p:nvSpPr>
        <p:spPr>
          <a:xfrm>
            <a:off x="6444937" y="4060981"/>
            <a:ext cx="279735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400">
                <a:solidFill>
                  <a:schemeClr val="lt1"/>
                </a:solidFill>
                <a:latin typeface="Tahoma"/>
                <a:ea typeface="Tahoma"/>
                <a:cs typeface="Tahoma"/>
                <a:sym typeface="Tahoma"/>
              </a:rPr>
              <a:t>Léonard de Vinci</a:t>
            </a:r>
            <a:endParaRPr/>
          </a:p>
          <a:p>
            <a:pPr indent="0" lvl="0" marL="0" marR="0" rtl="0" algn="ctr">
              <a:spcBef>
                <a:spcPts val="0"/>
              </a:spcBef>
              <a:spcAft>
                <a:spcPts val="0"/>
              </a:spcAft>
              <a:buNone/>
            </a:pPr>
            <a:r>
              <a:rPr lang="fr-FR" sz="1400">
                <a:solidFill>
                  <a:schemeClr val="lt1"/>
                </a:solidFill>
                <a:latin typeface="Tahoma"/>
                <a:ea typeface="Tahoma"/>
                <a:cs typeface="Tahoma"/>
                <a:sym typeface="Tahoma"/>
              </a:rPr>
              <a:t>Codex atlanticus </a:t>
            </a:r>
            <a:endParaRPr sz="1400">
              <a:solidFill>
                <a:schemeClr val="lt1"/>
              </a:solidFill>
              <a:latin typeface="Twentieth Century"/>
              <a:ea typeface="Twentieth Century"/>
              <a:cs typeface="Twentieth Century"/>
              <a:sym typeface="Twentieth Century"/>
            </a:endParaRPr>
          </a:p>
        </p:txBody>
      </p:sp>
      <p:sp>
        <p:nvSpPr>
          <p:cNvPr id="273" name="Google Shape;273;p5"/>
          <p:cNvSpPr txBox="1"/>
          <p:nvPr/>
        </p:nvSpPr>
        <p:spPr>
          <a:xfrm>
            <a:off x="3207894" y="3414650"/>
            <a:ext cx="2353527" cy="1292662"/>
          </a:xfrm>
          <a:prstGeom prst="rect">
            <a:avLst/>
          </a:prstGeom>
          <a:noFill/>
          <a:ln cap="flat" cmpd="sng" w="9525">
            <a:solidFill>
              <a:srgbClr val="D8D8D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lt1"/>
                </a:solidFill>
                <a:latin typeface="Twentieth Century"/>
                <a:ea typeface="Twentieth Century"/>
                <a:cs typeface="Twentieth Century"/>
                <a:sym typeface="Twentieth Century"/>
              </a:rPr>
              <a:t>Petites lunettes avec des écailles de tortue</a:t>
            </a:r>
            <a:endParaRPr/>
          </a:p>
          <a:p>
            <a:pPr indent="0" lvl="0" marL="0" marR="0" rtl="0" algn="ctr">
              <a:spcBef>
                <a:spcPts val="0"/>
              </a:spcBef>
              <a:spcAft>
                <a:spcPts val="0"/>
              </a:spcAft>
              <a:buNone/>
            </a:pPr>
            <a:r>
              <a:rPr lang="fr-FR" sz="1200">
                <a:solidFill>
                  <a:schemeClr val="lt1"/>
                </a:solidFill>
                <a:latin typeface="Twentieth Century"/>
                <a:ea typeface="Twentieth Century"/>
                <a:cs typeface="Twentieth Century"/>
                <a:sym typeface="Twentieth Century"/>
              </a:rPr>
              <a:t>Ils Salomon plus de 1000 ans aJC</a:t>
            </a:r>
            <a:endParaRPr sz="1200">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6"/>
          <p:cNvSpPr txBox="1"/>
          <p:nvPr/>
        </p:nvSpPr>
        <p:spPr>
          <a:xfrm>
            <a:off x="1374064" y="401654"/>
            <a:ext cx="10977370" cy="163988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Twentieth Century"/>
              <a:buNone/>
            </a:pPr>
            <a:r>
              <a:rPr lang="fr-FR" sz="3600" cap="none">
                <a:solidFill>
                  <a:schemeClr val="lt1"/>
                </a:solidFill>
                <a:latin typeface="Twentieth Century"/>
                <a:ea typeface="Twentieth Century"/>
                <a:cs typeface="Twentieth Century"/>
                <a:sym typeface="Twentieth Century"/>
              </a:rPr>
              <a:t>ORIGINE : DIFFÉRENTES PRATIQUES</a:t>
            </a:r>
            <a:endParaRPr sz="3600" cap="none">
              <a:solidFill>
                <a:schemeClr val="lt1"/>
              </a:solidFill>
              <a:latin typeface="Twentieth Century"/>
              <a:ea typeface="Twentieth Century"/>
              <a:cs typeface="Twentieth Century"/>
              <a:sym typeface="Twentieth Century"/>
            </a:endParaRPr>
          </a:p>
        </p:txBody>
      </p:sp>
      <p:sp>
        <p:nvSpPr>
          <p:cNvPr id="279" name="Google Shape;279;p6"/>
          <p:cNvSpPr txBox="1"/>
          <p:nvPr/>
        </p:nvSpPr>
        <p:spPr>
          <a:xfrm>
            <a:off x="1026943" y="2041538"/>
            <a:ext cx="10747717" cy="412420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400"/>
              <a:buFont typeface="Twentieth Century"/>
              <a:buChar char="-"/>
            </a:pPr>
            <a:r>
              <a:rPr lang="fr-FR" sz="2400">
                <a:solidFill>
                  <a:schemeClr val="lt1"/>
                </a:solidFill>
                <a:latin typeface="Twentieth Century"/>
                <a:ea typeface="Twentieth Century"/>
                <a:cs typeface="Twentieth Century"/>
                <a:sym typeface="Twentieth Century"/>
              </a:rPr>
              <a:t>Pèche</a:t>
            </a:r>
            <a:endParaRPr/>
          </a:p>
          <a:p>
            <a:pPr indent="-133350" lvl="0" marL="285750" marR="0" rtl="0" algn="l">
              <a:spcBef>
                <a:spcPts val="0"/>
              </a:spcBef>
              <a:spcAft>
                <a:spcPts val="0"/>
              </a:spcAft>
              <a:buClr>
                <a:schemeClr val="lt1"/>
              </a:buClr>
              <a:buSzPts val="2400"/>
              <a:buFont typeface="Twentieth Century"/>
              <a:buNone/>
            </a:pPr>
            <a:r>
              <a:t/>
            </a:r>
            <a:endParaRPr sz="2400">
              <a:solidFill>
                <a:schemeClr val="lt1"/>
              </a:solidFill>
              <a:latin typeface="Twentieth Century"/>
              <a:ea typeface="Twentieth Century"/>
              <a:cs typeface="Twentieth Century"/>
              <a:sym typeface="Twentieth Century"/>
            </a:endParaRPr>
          </a:p>
          <a:p>
            <a:pPr indent="-285750" lvl="0" marL="285750" marR="0" rtl="0" algn="l">
              <a:spcBef>
                <a:spcPts val="0"/>
              </a:spcBef>
              <a:spcAft>
                <a:spcPts val="0"/>
              </a:spcAft>
              <a:buClr>
                <a:schemeClr val="lt1"/>
              </a:buClr>
              <a:buSzPts val="2400"/>
              <a:buFont typeface="Twentieth Century"/>
              <a:buChar char="-"/>
            </a:pPr>
            <a:r>
              <a:rPr lang="fr-FR" sz="2400">
                <a:solidFill>
                  <a:schemeClr val="lt1"/>
                </a:solidFill>
                <a:latin typeface="Twentieth Century"/>
                <a:ea typeface="Twentieth Century"/>
                <a:cs typeface="Twentieth Century"/>
                <a:sym typeface="Twentieth Century"/>
              </a:rPr>
              <a:t>Nageurs de combats de tout temps </a:t>
            </a:r>
            <a:endParaRPr sz="2400">
              <a:solidFill>
                <a:schemeClr val="lt1"/>
              </a:solidFill>
              <a:latin typeface="Twentieth Century"/>
              <a:ea typeface="Twentieth Century"/>
              <a:cs typeface="Twentieth Century"/>
              <a:sym typeface="Twentieth Century"/>
            </a:endParaRPr>
          </a:p>
          <a:p>
            <a:pPr indent="0" lvl="0" marL="534988" marR="0" rtl="0" algn="l">
              <a:spcBef>
                <a:spcPts val="0"/>
              </a:spcBef>
              <a:spcAft>
                <a:spcPts val="0"/>
              </a:spcAft>
              <a:buNone/>
            </a:pPr>
            <a:r>
              <a:rPr lang="fr-FR" sz="1400">
                <a:solidFill>
                  <a:schemeClr val="lt1"/>
                </a:solidFill>
                <a:latin typeface="Twentieth Century"/>
                <a:ea typeface="Twentieth Century"/>
                <a:cs typeface="Twentieth Century"/>
                <a:sym typeface="Twentieth Century"/>
              </a:rPr>
              <a:t>Le commando Hubert est l'un des sept </a:t>
            </a:r>
            <a:r>
              <a:rPr lang="fr-FR" sz="1400" u="sng">
                <a:solidFill>
                  <a:schemeClr val="lt1"/>
                </a:solidFill>
                <a:latin typeface="Twentieth Century"/>
                <a:ea typeface="Twentieth Century"/>
                <a:cs typeface="Twentieth Century"/>
                <a:sym typeface="Twentieth Century"/>
                <a:hlinkClick r:id="rId3">
                  <a:extLst>
                    <a:ext uri="{A12FA001-AC4F-418D-AE19-62706E023703}">
                      <ahyp:hlinkClr val="tx"/>
                    </a:ext>
                  </a:extLst>
                </a:hlinkClick>
              </a:rPr>
              <a:t>commandos marine</a:t>
            </a:r>
            <a:r>
              <a:rPr lang="fr-FR" sz="1400">
                <a:solidFill>
                  <a:schemeClr val="lt1"/>
                </a:solidFill>
                <a:latin typeface="Twentieth Century"/>
                <a:ea typeface="Twentieth Century"/>
                <a:cs typeface="Twentieth Century"/>
                <a:sym typeface="Twentieth Century"/>
              </a:rPr>
              <a:t> de la </a:t>
            </a:r>
            <a:r>
              <a:rPr lang="fr-FR" sz="1400" u="sng">
                <a:solidFill>
                  <a:schemeClr val="lt1"/>
                </a:solidFill>
                <a:latin typeface="Twentieth Century"/>
                <a:ea typeface="Twentieth Century"/>
                <a:cs typeface="Twentieth Century"/>
                <a:sym typeface="Twentieth Century"/>
                <a:hlinkClick r:id="rId4">
                  <a:extLst>
                    <a:ext uri="{A12FA001-AC4F-418D-AE19-62706E023703}">
                      <ahyp:hlinkClr val="tx"/>
                    </a:ext>
                  </a:extLst>
                </a:hlinkClick>
              </a:rPr>
              <a:t>Marine nationale française</a:t>
            </a:r>
            <a:r>
              <a:rPr lang="fr-FR" sz="1400">
                <a:solidFill>
                  <a:schemeClr val="lt1"/>
                </a:solidFill>
                <a:latin typeface="Twentieth Century"/>
                <a:ea typeface="Twentieth Century"/>
                <a:cs typeface="Twentieth Century"/>
                <a:sym typeface="Twentieth Century"/>
              </a:rPr>
              <a:t> (100 hommes). Le commando Hubert est basé à </a:t>
            </a:r>
            <a:r>
              <a:rPr lang="fr-FR" sz="1400" u="sng">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Saint-Mandrier-sur-Mer</a:t>
            </a:r>
            <a:r>
              <a:rPr lang="fr-FR" sz="1400">
                <a:solidFill>
                  <a:schemeClr val="lt1"/>
                </a:solidFill>
                <a:latin typeface="Twentieth Century"/>
                <a:ea typeface="Twentieth Century"/>
                <a:cs typeface="Twentieth Century"/>
                <a:sym typeface="Twentieth Century"/>
              </a:rPr>
              <a:t> dans le </a:t>
            </a:r>
            <a:r>
              <a:rPr lang="fr-FR" sz="1400" u="sng">
                <a:solidFill>
                  <a:schemeClr val="lt1"/>
                </a:solidFill>
                <a:latin typeface="Twentieth Century"/>
                <a:ea typeface="Twentieth Century"/>
                <a:cs typeface="Twentieth Century"/>
                <a:sym typeface="Twentieth Century"/>
                <a:hlinkClick r:id="rId6">
                  <a:extLst>
                    <a:ext uri="{A12FA001-AC4F-418D-AE19-62706E023703}">
                      <ahyp:hlinkClr val="tx"/>
                    </a:ext>
                  </a:extLst>
                </a:hlinkClick>
              </a:rPr>
              <a:t>Var</a:t>
            </a:r>
            <a:r>
              <a:rPr lang="fr-FR" sz="1400">
                <a:solidFill>
                  <a:schemeClr val="lt1"/>
                </a:solidFill>
                <a:latin typeface="Twentieth Century"/>
                <a:ea typeface="Twentieth Century"/>
                <a:cs typeface="Twentieth Century"/>
                <a:sym typeface="Twentieth Century"/>
              </a:rPr>
              <a:t>. Il est spécialisé dans l'action sous-marine et dans les actions de </a:t>
            </a:r>
            <a:r>
              <a:rPr lang="fr-FR" sz="1400" u="sng">
                <a:solidFill>
                  <a:schemeClr val="lt1"/>
                </a:solidFill>
                <a:latin typeface="Twentieth Century"/>
                <a:ea typeface="Twentieth Century"/>
                <a:cs typeface="Twentieth Century"/>
                <a:sym typeface="Twentieth Century"/>
                <a:hlinkClick r:id="rId7">
                  <a:extLst>
                    <a:ext uri="{A12FA001-AC4F-418D-AE19-62706E023703}">
                      <ahyp:hlinkClr val="tx"/>
                    </a:ext>
                  </a:extLst>
                </a:hlinkClick>
              </a:rPr>
              <a:t>contre-terrorisme</a:t>
            </a:r>
            <a:r>
              <a:rPr lang="fr-FR" sz="1400">
                <a:solidFill>
                  <a:schemeClr val="lt1"/>
                </a:solidFill>
                <a:latin typeface="Twentieth Century"/>
                <a:ea typeface="Twentieth Century"/>
                <a:cs typeface="Twentieth Century"/>
                <a:sym typeface="Twentieth Century"/>
              </a:rPr>
              <a:t> maritime et est constitué de </a:t>
            </a:r>
            <a:r>
              <a:rPr lang="fr-FR" sz="1400" u="sng">
                <a:solidFill>
                  <a:schemeClr val="lt1"/>
                </a:solidFill>
                <a:latin typeface="Twentieth Century"/>
                <a:ea typeface="Twentieth Century"/>
                <a:cs typeface="Twentieth Century"/>
                <a:sym typeface="Twentieth Century"/>
                <a:hlinkClick r:id="rId8">
                  <a:extLst>
                    <a:ext uri="{A12FA001-AC4F-418D-AE19-62706E023703}">
                      <ahyp:hlinkClr val="tx"/>
                    </a:ext>
                  </a:extLst>
                </a:hlinkClick>
              </a:rPr>
              <a:t>nageurs de combat</a:t>
            </a:r>
            <a:endParaRPr sz="1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b="1" sz="1600">
              <a:solidFill>
                <a:schemeClr val="lt1"/>
              </a:solidFill>
              <a:latin typeface="Twentieth Century"/>
              <a:ea typeface="Twentieth Century"/>
              <a:cs typeface="Twentieth Century"/>
              <a:sym typeface="Twentieth Century"/>
            </a:endParaRPr>
          </a:p>
          <a:p>
            <a:pPr indent="-285750" lvl="0" marL="285750" marR="0" rtl="0" algn="l">
              <a:spcBef>
                <a:spcPts val="0"/>
              </a:spcBef>
              <a:spcAft>
                <a:spcPts val="0"/>
              </a:spcAft>
              <a:buClr>
                <a:schemeClr val="lt1"/>
              </a:buClr>
              <a:buSzPts val="2400"/>
              <a:buFont typeface="Twentieth Century"/>
              <a:buChar char="-"/>
            </a:pPr>
            <a:r>
              <a:rPr lang="fr-FR" sz="2400">
                <a:solidFill>
                  <a:schemeClr val="lt1"/>
                </a:solidFill>
                <a:latin typeface="Twentieth Century"/>
                <a:ea typeface="Twentieth Century"/>
                <a:cs typeface="Twentieth Century"/>
                <a:sym typeface="Twentieth Century"/>
              </a:rPr>
              <a:t>Récupérateurs d’épaves de tout temps </a:t>
            </a:r>
            <a:r>
              <a:rPr i="1" lang="fr-FR" sz="2000">
                <a:solidFill>
                  <a:schemeClr val="lt1"/>
                </a:solidFill>
                <a:latin typeface="Twentieth Century"/>
                <a:ea typeface="Twentieth Century"/>
                <a:cs typeface="Twentieth Century"/>
                <a:sym typeface="Twentieth Century"/>
              </a:rPr>
              <a:t>: le jet de mer</a:t>
            </a:r>
            <a:endParaRPr/>
          </a:p>
          <a:p>
            <a:pPr indent="-158750" lvl="0" marL="285750" marR="0" rtl="0" algn="l">
              <a:spcBef>
                <a:spcPts val="0"/>
              </a:spcBef>
              <a:spcAft>
                <a:spcPts val="0"/>
              </a:spcAft>
              <a:buClr>
                <a:schemeClr val="lt1"/>
              </a:buClr>
              <a:buSzPts val="2000"/>
              <a:buFont typeface="Twentieth Century"/>
              <a:buNone/>
            </a:pPr>
            <a:r>
              <a:t/>
            </a:r>
            <a:endParaRPr i="1" sz="2000">
              <a:solidFill>
                <a:schemeClr val="lt1"/>
              </a:solidFill>
              <a:latin typeface="Twentieth Century"/>
              <a:ea typeface="Twentieth Century"/>
              <a:cs typeface="Twentieth Century"/>
              <a:sym typeface="Twentieth Century"/>
            </a:endParaRPr>
          </a:p>
          <a:p>
            <a:pPr indent="-285750" lvl="0" marL="285750" marR="0" rtl="0" algn="l">
              <a:spcBef>
                <a:spcPts val="0"/>
              </a:spcBef>
              <a:spcAft>
                <a:spcPts val="0"/>
              </a:spcAft>
              <a:buClr>
                <a:schemeClr val="lt1"/>
              </a:buClr>
              <a:buSzPts val="2000"/>
              <a:buFont typeface="Twentieth Century"/>
              <a:buChar char="-"/>
            </a:pPr>
            <a:r>
              <a:rPr i="1" lang="fr-FR" sz="2000">
                <a:solidFill>
                  <a:schemeClr val="lt1"/>
                </a:solidFill>
                <a:latin typeface="Twentieth Century"/>
                <a:ea typeface="Twentieth Century"/>
                <a:cs typeface="Twentieth Century"/>
                <a:sym typeface="Twentieth Century"/>
              </a:rPr>
              <a:t> </a:t>
            </a:r>
            <a:r>
              <a:rPr lang="fr-FR" sz="2400">
                <a:solidFill>
                  <a:schemeClr val="lt1"/>
                </a:solidFill>
                <a:latin typeface="Twentieth Century"/>
                <a:ea typeface="Twentieth Century"/>
                <a:cs typeface="Twentieth Century"/>
                <a:sym typeface="Twentieth Century"/>
              </a:rPr>
              <a:t>Plongeurs de port  de tout temps </a:t>
            </a:r>
            <a:r>
              <a:rPr i="1" lang="fr-FR" sz="2000">
                <a:solidFill>
                  <a:schemeClr val="lt1"/>
                </a:solidFill>
                <a:latin typeface="Twentieth Century"/>
                <a:ea typeface="Twentieth Century"/>
                <a:cs typeface="Twentieth Century"/>
                <a:sym typeface="Twentieth Century"/>
              </a:rPr>
              <a:t>: dégager une ancre, réparer une voie d’eau</a:t>
            </a:r>
            <a:endParaRPr/>
          </a:p>
          <a:p>
            <a:pPr indent="-158750" lvl="0" marL="285750" marR="0" rtl="0" algn="l">
              <a:spcBef>
                <a:spcPts val="0"/>
              </a:spcBef>
              <a:spcAft>
                <a:spcPts val="0"/>
              </a:spcAft>
              <a:buClr>
                <a:schemeClr val="lt1"/>
              </a:buClr>
              <a:buSzPts val="2000"/>
              <a:buFont typeface="Twentieth Century"/>
              <a:buNone/>
            </a:pPr>
            <a:r>
              <a:t/>
            </a:r>
            <a:endParaRPr i="1" sz="2000">
              <a:solidFill>
                <a:schemeClr val="lt1"/>
              </a:solidFill>
              <a:latin typeface="Twentieth Century"/>
              <a:ea typeface="Twentieth Century"/>
              <a:cs typeface="Twentieth Century"/>
              <a:sym typeface="Twentieth Century"/>
            </a:endParaRPr>
          </a:p>
          <a:p>
            <a:pPr indent="-285750" lvl="0" marL="285750" marR="0" rtl="0" algn="l">
              <a:spcBef>
                <a:spcPts val="0"/>
              </a:spcBef>
              <a:spcAft>
                <a:spcPts val="0"/>
              </a:spcAft>
              <a:buClr>
                <a:schemeClr val="lt1"/>
              </a:buClr>
              <a:buSzPts val="2400"/>
              <a:buFont typeface="Twentieth Century"/>
              <a:buChar char="-"/>
            </a:pPr>
            <a:r>
              <a:rPr lang="fr-FR" sz="2400">
                <a:solidFill>
                  <a:schemeClr val="lt1"/>
                </a:solidFill>
                <a:latin typeface="Twentieth Century"/>
                <a:ea typeface="Twentieth Century"/>
                <a:cs typeface="Twentieth Century"/>
                <a:sym typeface="Twentieth Century"/>
              </a:rPr>
              <a:t>La plongée de loisir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7"/>
          <p:cNvSpPr txBox="1"/>
          <p:nvPr>
            <p:ph type="title"/>
          </p:nvPr>
        </p:nvSpPr>
        <p:spPr>
          <a:xfrm>
            <a:off x="835023" y="161604"/>
            <a:ext cx="10796282" cy="147857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000"/>
              <a:buFont typeface="Twentieth Century"/>
              <a:buNone/>
            </a:pPr>
            <a:r>
              <a:rPr lang="fr-FR" sz="2000"/>
              <a:t>DE NOS JOURS, IL EXISTE ENCORE, AUX QUATRE COINS DU MONDE, DE NOMBREUX GROUPES ETHNIQUES QUI VIVENT DES REVENUS DE LA PLONGÉE EN APNÉE : CE SONT </a:t>
            </a:r>
            <a:r>
              <a:rPr b="1" lang="fr-FR" sz="2000"/>
              <a:t>DES FEMMES LA PLUPART DU TEMPS QUI PLONGENT!</a:t>
            </a:r>
            <a:endParaRPr b="1" sz="2000"/>
          </a:p>
        </p:txBody>
      </p:sp>
      <p:sp>
        <p:nvSpPr>
          <p:cNvPr id="285" name="Google Shape;285;p7"/>
          <p:cNvSpPr/>
          <p:nvPr/>
        </p:nvSpPr>
        <p:spPr>
          <a:xfrm>
            <a:off x="835023" y="2998896"/>
            <a:ext cx="6398289"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En Patagonie, les premiers explorateurs furent ahuris de voir les indigènes s’immerger nus dans les eaux glaciales, souvent sous la neige et en ressortir après de longues immersions avec les produits de leur cueillette sous-marine</a:t>
            </a:r>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Les médecins qui les ont étudiés ont découvert qu’ils avaient un métabolisme très lent et une couche de graisse sous-cutanée particulièrement épaisse </a:t>
            </a:r>
            <a:endParaRPr sz="1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86" name="Google Shape;286;p7"/>
          <p:cNvSpPr/>
          <p:nvPr/>
        </p:nvSpPr>
        <p:spPr>
          <a:xfrm>
            <a:off x="251129" y="1870881"/>
            <a:ext cx="6741342"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800">
                <a:solidFill>
                  <a:schemeClr val="lt1"/>
                </a:solidFill>
                <a:latin typeface="Twentieth Century"/>
                <a:ea typeface="Twentieth Century"/>
                <a:cs typeface="Twentieth Century"/>
                <a:sym typeface="Twentieth Century"/>
              </a:rPr>
              <a:t>En Patagonie, les femmes de la tribu indienne Yahgan ou Yaman </a:t>
            </a:r>
            <a:endParaRPr b="1" sz="2800">
              <a:solidFill>
                <a:schemeClr val="lt1"/>
              </a:solidFill>
              <a:latin typeface="Twentieth Century"/>
              <a:ea typeface="Twentieth Century"/>
              <a:cs typeface="Twentieth Century"/>
              <a:sym typeface="Twentieth Century"/>
            </a:endParaRPr>
          </a:p>
          <a:p>
            <a:pPr indent="0" lvl="0" marL="0" marR="0" rtl="0" algn="ctr">
              <a:spcBef>
                <a:spcPts val="0"/>
              </a:spcBef>
              <a:spcAft>
                <a:spcPts val="0"/>
              </a:spcAft>
              <a:buNone/>
            </a:pPr>
            <a:r>
              <a:rPr lang="fr-FR" sz="2800">
                <a:solidFill>
                  <a:schemeClr val="lt1"/>
                </a:solidFill>
                <a:latin typeface="Twentieth Century"/>
                <a:ea typeface="Twentieth Century"/>
                <a:cs typeface="Twentieth Century"/>
                <a:sym typeface="Twentieth Century"/>
              </a:rPr>
              <a:t>(tribu éteinte)</a:t>
            </a:r>
            <a:endParaRPr sz="2800">
              <a:solidFill>
                <a:schemeClr val="lt1"/>
              </a:solidFill>
              <a:latin typeface="Twentieth Century"/>
              <a:ea typeface="Twentieth Century"/>
              <a:cs typeface="Twentieth Century"/>
              <a:sym typeface="Twentieth Century"/>
            </a:endParaRPr>
          </a:p>
        </p:txBody>
      </p:sp>
      <p:pic>
        <p:nvPicPr>
          <p:cNvPr id="287" name="Google Shape;287;p7"/>
          <p:cNvPicPr preferRelativeResize="0"/>
          <p:nvPr/>
        </p:nvPicPr>
        <p:blipFill rotWithShape="1">
          <a:blip r:embed="rId3">
            <a:alphaModFix/>
          </a:blip>
          <a:srcRect b="0" l="0" r="0" t="0"/>
          <a:stretch/>
        </p:blipFill>
        <p:spPr>
          <a:xfrm>
            <a:off x="7576366" y="1640174"/>
            <a:ext cx="3554522" cy="2366353"/>
          </a:xfrm>
          <a:prstGeom prst="rect">
            <a:avLst/>
          </a:prstGeom>
          <a:noFill/>
          <a:ln>
            <a:noFill/>
          </a:ln>
        </p:spPr>
      </p:pic>
      <p:pic>
        <p:nvPicPr>
          <p:cNvPr id="288" name="Google Shape;288;p7"/>
          <p:cNvPicPr preferRelativeResize="0"/>
          <p:nvPr/>
        </p:nvPicPr>
        <p:blipFill rotWithShape="1">
          <a:blip r:embed="rId4">
            <a:alphaModFix/>
          </a:blip>
          <a:srcRect b="0" l="0" r="0" t="0"/>
          <a:stretch/>
        </p:blipFill>
        <p:spPr>
          <a:xfrm>
            <a:off x="7576366" y="4086759"/>
            <a:ext cx="3554522" cy="2660195"/>
          </a:xfrm>
          <a:prstGeom prst="rect">
            <a:avLst/>
          </a:prstGeom>
          <a:noFill/>
          <a:ln>
            <a:noFill/>
          </a:ln>
        </p:spPr>
      </p:pic>
      <p:sp>
        <p:nvSpPr>
          <p:cNvPr id="289" name="Google Shape;289;p7"/>
          <p:cNvSpPr/>
          <p:nvPr/>
        </p:nvSpPr>
        <p:spPr>
          <a:xfrm>
            <a:off x="7506057" y="4260780"/>
            <a:ext cx="354135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u="sng">
                <a:solidFill>
                  <a:schemeClr val="lt1"/>
                </a:solidFill>
                <a:latin typeface="Twentieth Century"/>
                <a:ea typeface="Twentieth Century"/>
                <a:cs typeface="Twentieth Century"/>
                <a:sym typeface="Twentieth Century"/>
                <a:hlinkClick r:id="rId5">
                  <a:extLst>
                    <a:ext uri="{A12FA001-AC4F-418D-AE19-62706E023703}">
                      <ahyp:hlinkClr val="tx"/>
                    </a:ext>
                  </a:extLst>
                </a:hlinkClick>
              </a:rPr>
              <a:t>https://images.cnrs.fr/video/668</a:t>
            </a:r>
            <a:endParaRPr sz="1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600">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8"/>
          <p:cNvSpPr/>
          <p:nvPr/>
        </p:nvSpPr>
        <p:spPr>
          <a:xfrm>
            <a:off x="1141413" y="1886072"/>
            <a:ext cx="95378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lt1"/>
                </a:solidFill>
                <a:latin typeface="Twentieth Century"/>
                <a:ea typeface="Twentieth Century"/>
                <a:cs typeface="Twentieth Century"/>
                <a:sym typeface="Twentieth Century"/>
              </a:rPr>
              <a:t>.</a:t>
            </a:r>
            <a:endParaRPr sz="1800">
              <a:solidFill>
                <a:schemeClr val="lt1"/>
              </a:solidFill>
              <a:latin typeface="Twentieth Century"/>
              <a:ea typeface="Twentieth Century"/>
              <a:cs typeface="Twentieth Century"/>
              <a:sym typeface="Twentieth Century"/>
            </a:endParaRPr>
          </a:p>
        </p:txBody>
      </p:sp>
      <p:sp>
        <p:nvSpPr>
          <p:cNvPr id="295" name="Google Shape;295;p8"/>
          <p:cNvSpPr/>
          <p:nvPr/>
        </p:nvSpPr>
        <p:spPr>
          <a:xfrm>
            <a:off x="2196490" y="681926"/>
            <a:ext cx="9029527"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3200">
                <a:solidFill>
                  <a:schemeClr val="lt1"/>
                </a:solidFill>
                <a:latin typeface="Twentieth Century"/>
                <a:ea typeface="Twentieth Century"/>
                <a:cs typeface="Twentieth Century"/>
                <a:sym typeface="Twentieth Century"/>
              </a:rPr>
              <a:t>Au Japon : les Amas</a:t>
            </a:r>
            <a:endParaRPr/>
          </a:p>
          <a:p>
            <a:pPr indent="0" lvl="0" marL="0" marR="0" rtl="0" algn="ctr">
              <a:spcBef>
                <a:spcPts val="0"/>
              </a:spcBef>
              <a:spcAft>
                <a:spcPts val="0"/>
              </a:spcAft>
              <a:buNone/>
            </a:pPr>
            <a:r>
              <a:rPr b="1" lang="fr-FR" sz="3200">
                <a:solidFill>
                  <a:schemeClr val="lt1"/>
                </a:solidFill>
                <a:latin typeface="Twentieth Century"/>
                <a:ea typeface="Twentieth Century"/>
                <a:cs typeface="Twentieth Century"/>
                <a:sym typeface="Twentieth Century"/>
              </a:rPr>
              <a:t> </a:t>
            </a:r>
            <a:r>
              <a:rPr b="1" i="1" lang="fr-FR" sz="3200">
                <a:solidFill>
                  <a:schemeClr val="lt1"/>
                </a:solidFill>
                <a:latin typeface="Twentieth Century"/>
                <a:ea typeface="Twentieth Century"/>
                <a:cs typeface="Twentieth Century"/>
                <a:sym typeface="Twentieth Century"/>
              </a:rPr>
              <a:t>« pêcheuses de perles au savoir ancestral »</a:t>
            </a:r>
            <a:endParaRPr b="1" sz="3200">
              <a:solidFill>
                <a:schemeClr val="lt1"/>
              </a:solidFill>
              <a:latin typeface="Twentieth Century"/>
              <a:ea typeface="Twentieth Century"/>
              <a:cs typeface="Twentieth Century"/>
              <a:sym typeface="Twentieth Century"/>
            </a:endParaRPr>
          </a:p>
        </p:txBody>
      </p:sp>
      <p:pic>
        <p:nvPicPr>
          <p:cNvPr id="296" name="Google Shape;296;p8"/>
          <p:cNvPicPr preferRelativeResize="0"/>
          <p:nvPr/>
        </p:nvPicPr>
        <p:blipFill rotWithShape="1">
          <a:blip r:embed="rId3">
            <a:alphaModFix/>
          </a:blip>
          <a:srcRect b="0" l="0" r="0" t="0"/>
          <a:stretch/>
        </p:blipFill>
        <p:spPr>
          <a:xfrm>
            <a:off x="1305742" y="2255404"/>
            <a:ext cx="5405511" cy="3816923"/>
          </a:xfrm>
          <a:prstGeom prst="rect">
            <a:avLst/>
          </a:prstGeom>
          <a:noFill/>
          <a:ln>
            <a:noFill/>
          </a:ln>
        </p:spPr>
      </p:pic>
      <p:sp>
        <p:nvSpPr>
          <p:cNvPr id="297" name="Google Shape;297;p8"/>
          <p:cNvSpPr/>
          <p:nvPr/>
        </p:nvSpPr>
        <p:spPr>
          <a:xfrm>
            <a:off x="7500010" y="2724704"/>
            <a:ext cx="387798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u="sng">
                <a:solidFill>
                  <a:schemeClr val="lt1"/>
                </a:solidFill>
                <a:latin typeface="Twentieth Century"/>
                <a:ea typeface="Twentieth Century"/>
                <a:cs typeface="Twentieth Century"/>
                <a:sym typeface="Twentieth Century"/>
                <a:hlinkClick r:id="rId4">
                  <a:extLst>
                    <a:ext uri="{A12FA001-AC4F-418D-AE19-62706E023703}">
                      <ahyp:hlinkClr val="tx"/>
                    </a:ext>
                  </a:extLst>
                </a:hlinkClick>
              </a:rPr>
              <a:t>https://youtu.be/qpz0K_PN5mM</a:t>
            </a:r>
            <a:endParaRPr sz="1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298" name="Google Shape;298;p8"/>
          <p:cNvPicPr preferRelativeResize="0"/>
          <p:nvPr/>
        </p:nvPicPr>
        <p:blipFill rotWithShape="1">
          <a:blip r:embed="rId5">
            <a:alphaModFix/>
          </a:blip>
          <a:srcRect b="0" l="0" r="0" t="0"/>
          <a:stretch/>
        </p:blipFill>
        <p:spPr>
          <a:xfrm>
            <a:off x="7289476" y="3371035"/>
            <a:ext cx="4299052" cy="32242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9"/>
          <p:cNvSpPr/>
          <p:nvPr/>
        </p:nvSpPr>
        <p:spPr>
          <a:xfrm>
            <a:off x="1733659" y="543337"/>
            <a:ext cx="90492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200">
                <a:solidFill>
                  <a:schemeClr val="lt1"/>
                </a:solidFill>
                <a:latin typeface="Twentieth Century"/>
                <a:ea typeface="Twentieth Century"/>
                <a:cs typeface="Twentieth Century"/>
                <a:sym typeface="Twentieth Century"/>
              </a:rPr>
              <a:t>En Corée : les Haenyo, « femmes de la mer »</a:t>
            </a:r>
            <a:endParaRPr/>
          </a:p>
        </p:txBody>
      </p:sp>
      <p:pic>
        <p:nvPicPr>
          <p:cNvPr id="304" name="Google Shape;304;p9"/>
          <p:cNvPicPr preferRelativeResize="0"/>
          <p:nvPr/>
        </p:nvPicPr>
        <p:blipFill rotWithShape="1">
          <a:blip r:embed="rId3">
            <a:alphaModFix/>
          </a:blip>
          <a:srcRect b="0" l="0" r="0" t="0"/>
          <a:stretch/>
        </p:blipFill>
        <p:spPr>
          <a:xfrm>
            <a:off x="1452306" y="1702190"/>
            <a:ext cx="4201550" cy="4480559"/>
          </a:xfrm>
          <a:prstGeom prst="rect">
            <a:avLst/>
          </a:prstGeom>
          <a:noFill/>
          <a:ln>
            <a:noFill/>
          </a:ln>
        </p:spPr>
      </p:pic>
      <p:sp>
        <p:nvSpPr>
          <p:cNvPr id="305" name="Google Shape;305;p9"/>
          <p:cNvSpPr/>
          <p:nvPr/>
        </p:nvSpPr>
        <p:spPr>
          <a:xfrm>
            <a:off x="6258295" y="2245528"/>
            <a:ext cx="37257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u="sng">
                <a:solidFill>
                  <a:schemeClr val="dk1"/>
                </a:solidFill>
                <a:latin typeface="Twentieth Century"/>
                <a:ea typeface="Twentieth Century"/>
                <a:cs typeface="Twentieth Century"/>
                <a:sym typeface="Twentieth Century"/>
                <a:hlinkClick r:id="rId4">
                  <a:extLst>
                    <a:ext uri="{A12FA001-AC4F-418D-AE19-62706E023703}">
                      <ahyp:hlinkClr val="tx"/>
                    </a:ext>
                  </a:extLst>
                </a:hlinkClick>
              </a:rPr>
              <a:t>https://youtu.be/Iz0fCbAm14o</a:t>
            </a:r>
            <a:endParaRPr sz="18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2022-12-20T10:20:59Z</dcterms:created>
  <dc:creator>Reviewer</dc:creator>
</cp:coreProperties>
</file>